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1" r:id="rId5"/>
  </p:sldMasterIdLst>
  <p:notesMasterIdLst>
    <p:notesMasterId r:id="rId21"/>
  </p:notesMasterIdLst>
  <p:sldIdLst>
    <p:sldId id="2147467925" r:id="rId6"/>
    <p:sldId id="2147468408" r:id="rId7"/>
    <p:sldId id="2147468409" r:id="rId8"/>
    <p:sldId id="2147467920" r:id="rId9"/>
    <p:sldId id="2147468410" r:id="rId10"/>
    <p:sldId id="2134804901" r:id="rId11"/>
    <p:sldId id="2147468412" r:id="rId12"/>
    <p:sldId id="2147468414" r:id="rId13"/>
    <p:sldId id="2147468428" r:id="rId14"/>
    <p:sldId id="2147468420" r:id="rId15"/>
    <p:sldId id="2147468417" r:id="rId16"/>
    <p:sldId id="2147468429" r:id="rId17"/>
    <p:sldId id="2147468443" r:id="rId18"/>
    <p:sldId id="2147468421" r:id="rId19"/>
    <p:sldId id="214746841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C4ABB36-CB36-49BF-BD6E-668E06006743}">
          <p14:sldIdLst>
            <p14:sldId id="2147467925"/>
          </p14:sldIdLst>
        </p14:section>
        <p14:section name="Readiness &amp; Design" id="{B6EA4085-9622-4FC9-8602-7F0DDAF68C9D}">
          <p14:sldIdLst>
            <p14:sldId id="2147468408"/>
            <p14:sldId id="2147468409"/>
            <p14:sldId id="2147467920"/>
            <p14:sldId id="2147468410"/>
            <p14:sldId id="2134804901"/>
            <p14:sldId id="2147468412"/>
            <p14:sldId id="2147468414"/>
            <p14:sldId id="2147468428"/>
            <p14:sldId id="2147468420"/>
            <p14:sldId id="2147468417"/>
            <p14:sldId id="2147468429"/>
            <p14:sldId id="2147468443"/>
            <p14:sldId id="2147468421"/>
            <p14:sldId id="214746841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94AE49B-214A-9946-15FC-9CFC82F1BF75}" name="Jeff Fattic" initials="JF" userId="S::jfattic@microsoft.com::77b23861-b46b-48d6-b4d9-321fdfe8dba4" providerId="AD"/>
  <p188:author id="{9CC2F7A0-94D8-8426-890A-2EF2F40A65BD}" name="Camille Jetzer" initials="CJ" userId="S::cajetzer@microsoft.com::5972a44d-0560-431c-9f0c-16aa25391acc" providerId="AD"/>
  <p188:author id="{5B9259FB-F8C6-11F7-3CF1-494A5D453EC8}" name="Aruna Ranganathan" initials="AR" userId="S::arrangan@microsoft.com::513da7f4-138e-43cd-b646-bf95c779492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E7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83394" autoAdjust="0"/>
  </p:normalViewPr>
  <p:slideViewPr>
    <p:cSldViewPr snapToGrid="0">
      <p:cViewPr varScale="1">
        <p:scale>
          <a:sx n="88" d="100"/>
          <a:sy n="88" d="100"/>
        </p:scale>
        <p:origin x="12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0A35F3-3E73-474F-A7C2-54390F56A6D2}" type="datetimeFigureOut">
              <a:rPr lang="en-US" smtClean="0"/>
              <a:t>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AA7AE8-0E34-438E-8BBA-74A6A03AA597}" type="slidenum">
              <a:rPr lang="en-US" smtClean="0"/>
              <a:t>‹#›</a:t>
            </a:fld>
            <a:endParaRPr lang="en-US"/>
          </a:p>
        </p:txBody>
      </p:sp>
    </p:spTree>
    <p:extLst>
      <p:ext uri="{BB962C8B-B14F-4D97-AF65-F5344CB8AC3E}">
        <p14:creationId xmlns:p14="http://schemas.microsoft.com/office/powerpoint/2010/main" val="2290912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453530" rtl="0" eaLnBrk="1" fontAlgn="auto" latinLnBrk="0" hangingPunct="1">
              <a:lnSpc>
                <a:spcPct val="100000"/>
              </a:lnSpc>
              <a:spcBef>
                <a:spcPts val="0"/>
              </a:spcBef>
              <a:spcAft>
                <a:spcPts val="0"/>
              </a:spcAft>
              <a:buClrTx/>
              <a:buSzTx/>
              <a:buFontTx/>
              <a:buNone/>
              <a:tabLst/>
              <a:defRPr/>
            </a:pPr>
            <a:fld id="{61F0178A-4167-4F68-9C6C-740BE1A543D3}" type="slidenum">
              <a:rPr kumimoji="0" lang="en-US" sz="19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453530" rtl="0" eaLnBrk="1" fontAlgn="auto" latinLnBrk="0" hangingPunct="1">
                <a:lnSpc>
                  <a:spcPct val="100000"/>
                </a:lnSpc>
                <a:spcBef>
                  <a:spcPts val="0"/>
                </a:spcBef>
                <a:spcAft>
                  <a:spcPts val="0"/>
                </a:spcAft>
                <a:buClrTx/>
                <a:buSzTx/>
                <a:buFontTx/>
                <a:buNone/>
                <a:tabLst/>
                <a:defRPr/>
              </a:pPr>
              <a:t>1</a:t>
            </a:fld>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1427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800" b="1" i="1" dirty="0">
                <a:effectLst/>
                <a:latin typeface="Calibri" panose="020F0502020204030204" pitchFamily="34" charset="0"/>
                <a:ea typeface="Calibri" panose="020F0502020204030204" pitchFamily="34" charset="0"/>
                <a:cs typeface="Times New Roman" panose="02020603050405020304" pitchFamily="18" charset="0"/>
              </a:rPr>
              <a:t>&lt;</a:t>
            </a:r>
            <a:r>
              <a:rPr lang="en-US" sz="900" b="1" i="1" dirty="0">
                <a:effectLst/>
                <a:latin typeface="Calibri" panose="020F0502020204030204" pitchFamily="34" charset="0"/>
                <a:ea typeface="Calibri" panose="020F0502020204030204" pitchFamily="34" charset="0"/>
                <a:cs typeface="Times New Roman" panose="02020603050405020304" pitchFamily="18" charset="0"/>
              </a:rPr>
              <a:t>&lt;Seller guidance: </a:t>
            </a:r>
            <a:r>
              <a:rPr lang="en-US" sz="900" i="1" dirty="0">
                <a:effectLst/>
                <a:latin typeface="Calibri" panose="020F0502020204030204" pitchFamily="34" charset="0"/>
                <a:ea typeface="Calibri" panose="020F0502020204030204" pitchFamily="34" charset="0"/>
                <a:cs typeface="Times New Roman" panose="02020603050405020304" pitchFamily="18" charset="0"/>
              </a:rPr>
              <a:t>this is a conceptual architecture, not a technical/logical architecture&gt;</a:t>
            </a:r>
          </a:p>
          <a:p>
            <a:pPr marL="0" marR="0">
              <a:lnSpc>
                <a:spcPct val="107000"/>
              </a:lnSpc>
              <a:spcBef>
                <a:spcPts val="0"/>
              </a:spcBef>
              <a:spcAft>
                <a:spcPts val="800"/>
              </a:spcAft>
            </a:pPr>
            <a:endParaRPr lang="en-US" sz="900" i="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b="1" dirty="0">
                <a:effectLst/>
                <a:latin typeface="Calibri" panose="020F0502020204030204" pitchFamily="34" charset="0"/>
                <a:ea typeface="Calibri" panose="020F0502020204030204" pitchFamily="34" charset="0"/>
                <a:cs typeface="Times New Roman" panose="02020603050405020304" pitchFamily="18" charset="0"/>
              </a:rPr>
              <a:t>The Microsoft Cloud for Healthcare </a:t>
            </a:r>
          </a:p>
          <a:p>
            <a:pPr marL="171450" marR="0" indent="-171450">
              <a:lnSpc>
                <a:spcPct val="107000"/>
              </a:lnSpc>
              <a:spcBef>
                <a:spcPts val="0"/>
              </a:spcBef>
              <a:spcAft>
                <a:spcPts val="80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Connected, highly-integrated healthcare platform: enable secure, interoperable data access and scalable AI for protected health information across the care continuum </a:t>
            </a:r>
          </a:p>
          <a:p>
            <a:pPr marL="171450" marR="0" indent="-171450">
              <a:lnSpc>
                <a:spcPct val="107000"/>
              </a:lnSpc>
              <a:spcBef>
                <a:spcPts val="0"/>
              </a:spcBef>
              <a:spcAft>
                <a:spcPts val="80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Trusted + global scale + security commitment: customer data and IP remains in their control + global cloud scale + built on a trusted platform that helps customers meet compliance needs</a:t>
            </a:r>
          </a:p>
          <a:p>
            <a:pPr marL="171450" marR="0" indent="-171450">
              <a:lnSpc>
                <a:spcPct val="107000"/>
              </a:lnSpc>
              <a:spcBef>
                <a:spcPts val="0"/>
              </a:spcBef>
              <a:spcAft>
                <a:spcPts val="800"/>
              </a:spcAft>
              <a:buFont typeface="Arial" panose="020B0604020202020204" pitchFamily="34" charset="0"/>
              <a:buChar char="•"/>
            </a:pPr>
            <a:r>
              <a:rPr lang="en-US" sz="900" dirty="0">
                <a:effectLst/>
                <a:latin typeface="Calibri" panose="020F0502020204030204" pitchFamily="34" charset="0"/>
                <a:ea typeface="Calibri" panose="020F0502020204030204" pitchFamily="34" charset="0"/>
                <a:cs typeface="Times New Roman" panose="02020603050405020304" pitchFamily="18" charset="0"/>
              </a:rPr>
              <a:t>Complete, enterprise-ready, end-to-end workflow: it’s the only cloud platform that has data and AI workflows (Azure AI, ML), human workflows (Teams), and business process workflows (Dynamics 365 and Power Platform)</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The Microsoft Cloud for Healthcare is built on a foundation of security and trust. With built-in connectors and converters, you can securely bring all of your organization’s structured and unstructured data into Azure—Microsoft’s cloud computing platform—from across your systems including EHR, imaging, -omics, 3</a:t>
            </a:r>
            <a:r>
              <a:rPr lang="en-US" sz="900" baseline="30000" dirty="0">
                <a:effectLst/>
                <a:latin typeface="Calibri" panose="020F0502020204030204" pitchFamily="34" charset="0"/>
                <a:ea typeface="Calibri" panose="020F0502020204030204" pitchFamily="34" charset="0"/>
                <a:cs typeface="Times New Roman" panose="02020603050405020304" pitchFamily="18" charset="0"/>
              </a:rPr>
              <a:t>rd</a:t>
            </a:r>
            <a:r>
              <a:rPr lang="en-US" sz="900" dirty="0">
                <a:effectLst/>
                <a:latin typeface="Calibri" panose="020F0502020204030204" pitchFamily="34" charset="0"/>
                <a:ea typeface="Calibri" panose="020F0502020204030204" pitchFamily="34" charset="0"/>
                <a:cs typeface="Times New Roman" panose="02020603050405020304" pitchFamily="18" charset="0"/>
              </a:rPr>
              <a:t> party data,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IoMT</a:t>
            </a:r>
            <a:r>
              <a:rPr lang="en-US" sz="900" dirty="0">
                <a:effectLst/>
                <a:latin typeface="Calibri" panose="020F0502020204030204" pitchFamily="34" charset="0"/>
                <a:ea typeface="Calibri" panose="020F0502020204030204" pitchFamily="34" charset="0"/>
                <a:cs typeface="Times New Roman" panose="02020603050405020304" pitchFamily="18" charset="0"/>
              </a:rPr>
              <a:t>, billing and finance, and CRM. Easily ingest and enrich any volume, variety, or velocity of healthcare data while gaining cloud computing capabilities and services from the world’s most secure and compliant cloud. With a platform focused on interoperability and integration, you can use your data to power applications and business processes from Power Platform, Microsoft 365, and Dynamics 365. For example, you can ingest, manage, and analyze clinical and demographics data,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IoMT</a:t>
            </a:r>
            <a:r>
              <a:rPr lang="en-US" sz="900" dirty="0">
                <a:effectLst/>
                <a:latin typeface="Calibri" panose="020F0502020204030204" pitchFamily="34" charset="0"/>
                <a:ea typeface="Calibri" panose="020F0502020204030204" pitchFamily="34" charset="0"/>
                <a:cs typeface="Times New Roman" panose="02020603050405020304" pitchFamily="18" charset="0"/>
              </a:rPr>
              <a:t> data, and patient compliance and leverage applications like the Dynamics 365 Customer Insights dashboard to make sure call center agents and triage nurse have insights from the data at their fingertips.</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The Microsoft Cloud for Healthcare SKU provides unique capabilities specifically designed to meet the healthcare’s most pressing needs. With an end-to-end, highly-configurable platform, you can take advantage of healthcare-specific capabilities including bots, portals for patients and care teams, template, apps, AI models and intelligence, custom Power BI dashboards, pre-configured workflows, and more. The SKU is also designed specifically to help healthcare organizations meet industry-specific rules and regulations like HIPAA,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HiTrust</a:t>
            </a:r>
            <a:r>
              <a:rPr lang="en-US" sz="900" dirty="0">
                <a:effectLst/>
                <a:latin typeface="Calibri" panose="020F0502020204030204" pitchFamily="34" charset="0"/>
                <a:ea typeface="Calibri" panose="020F0502020204030204" pitchFamily="34" charset="0"/>
                <a:cs typeface="Times New Roman" panose="02020603050405020304" pitchFamily="18" charset="0"/>
              </a:rPr>
              <a:t>, and GDPR.</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By bringing this all together with the Microsoft Cloud for Healthcare, health organizations can enhance patient engagement, empower health team collaboration, and improve clinical and operational insights, all while protecting health information. To achieve these goals, the Microsoft Healthcare Cloud can be configured to enable key capabilities—important healthcare scenarios from personalized care to virtual health that are crucial to meeting patients’ needs today’s evolving industry.</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Microsoft partners also build on and extend core cloud capabilities with healthcare specific apps and platforms for payors, providers, biopharma and MedTech organizations. Some examples include: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Agfa’s XERO Universal Viewer: integration with Microsoft</a:t>
            </a:r>
            <a:r>
              <a:rPr lang="en-US" sz="900" u="sng"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a:effectLst/>
                <a:latin typeface="Calibri" panose="020F0502020204030204" pitchFamily="34" charset="0"/>
                <a:ea typeface="Calibri" panose="020F0502020204030204" pitchFamily="34" charset="0"/>
                <a:cs typeface="Times New Roman" panose="02020603050405020304" pitchFamily="18" charset="0"/>
              </a:rPr>
              <a:t>Teams</a:t>
            </a:r>
            <a:r>
              <a:rPr lang="en-US" sz="900" u="sng"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a:effectLst/>
                <a:latin typeface="Calibri" panose="020F0502020204030204" pitchFamily="34" charset="0"/>
                <a:ea typeface="Calibri" panose="020F0502020204030204" pitchFamily="34" charset="0"/>
                <a:cs typeface="Times New Roman" panose="02020603050405020304" pitchFamily="18" charset="0"/>
              </a:rPr>
              <a:t>helps medical staff share clinical imaging results quickly and securely throughout a network of medical professionals within Microsoft Teams.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Sensoria Health has developed Motus Smart, the world’s first smart diabetic footwear which leveraged the new Azure IoT Connector for FHIR and Azure Continuous Patient Monitoring with customers</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Nuance Dragon Ambient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eXperience</a:t>
            </a:r>
            <a:r>
              <a:rPr lang="en-US" sz="900" dirty="0">
                <a:effectLst/>
                <a:latin typeface="Calibri" panose="020F0502020204030204" pitchFamily="34" charset="0"/>
                <a:ea typeface="Calibri" panose="020F0502020204030204" pitchFamily="34" charset="0"/>
                <a:cs typeface="Times New Roman" panose="02020603050405020304" pitchFamily="18" charset="0"/>
              </a:rPr>
              <a:t> (DAX): integrates with Microsoft Teams, securely capturing and contextualizing physician-patient conversations within Teams and providing automated clinical documentation for virtual visits.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900" dirty="0">
                <a:effectLst/>
                <a:latin typeface="Calibri" panose="020F0502020204030204" pitchFamily="34" charset="0"/>
                <a:ea typeface="Calibri" panose="020F0502020204030204" pitchFamily="34" charset="0"/>
                <a:cs typeface="Times New Roman" panose="02020603050405020304" pitchFamily="18" charset="0"/>
              </a:rPr>
              <a:t>And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Mazikglobal’s</a:t>
            </a:r>
            <a:r>
              <a:rPr lang="en-US" sz="900" dirty="0">
                <a:effectLst/>
                <a:latin typeface="Calibri" panose="020F0502020204030204" pitchFamily="34" charset="0"/>
                <a:ea typeface="Calibri" panose="020F0502020204030204" pitchFamily="34" charset="0"/>
                <a:cs typeface="Times New Roman" panose="02020603050405020304" pitchFamily="18" charset="0"/>
              </a:rPr>
              <a:t>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MazikCare</a:t>
            </a:r>
            <a:r>
              <a:rPr lang="en-US" sz="900" dirty="0">
                <a:effectLst/>
                <a:latin typeface="Calibri" panose="020F0502020204030204" pitchFamily="34" charset="0"/>
                <a:ea typeface="Calibri" panose="020F0502020204030204" pitchFamily="34" charset="0"/>
                <a:cs typeface="Times New Roman" panose="02020603050405020304" pitchFamily="18" charset="0"/>
              </a:rPr>
              <a:t> SaaS app delivers rich functionality for providers and includes the Microsoft Health Bot to enable faster COVID-19 screening and testing</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With our partners, we’re reimagining healthcare with innovative tools and services on a highly-configurable, end-to-end cloud platform specifically for the healthcare space. Enabling customers to deliver better care, experiences, and insights to improve global health outcomes. </a:t>
            </a:r>
          </a:p>
          <a:p>
            <a:pPr marL="0" marR="0">
              <a:lnSpc>
                <a:spcPct val="107000"/>
              </a:lnSpc>
              <a:spcBef>
                <a:spcPts val="0"/>
              </a:spcBef>
              <a:spcAft>
                <a:spcPts val="800"/>
              </a:spcAft>
            </a:pP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b="1" i="1" dirty="0">
                <a:effectLst/>
                <a:latin typeface="Calibri" panose="020F0502020204030204" pitchFamily="34" charset="0"/>
                <a:ea typeface="Calibri" panose="020F0502020204030204" pitchFamily="34" charset="0"/>
                <a:cs typeface="Times New Roman" panose="02020603050405020304" pitchFamily="18" charset="0"/>
              </a:rPr>
              <a:t>&lt;Seller guidance:</a:t>
            </a:r>
            <a:r>
              <a:rPr lang="en-US" sz="900" i="1" dirty="0">
                <a:effectLst/>
                <a:latin typeface="Calibri" panose="020F0502020204030204" pitchFamily="34" charset="0"/>
                <a:ea typeface="Calibri" panose="020F0502020204030204" pitchFamily="34" charset="0"/>
                <a:cs typeface="Times New Roman" panose="02020603050405020304" pitchFamily="18" charset="0"/>
              </a:rPr>
              <a:t> as of GA, the Cloud for Healthcare includes built in Epic integrations, enabling HCOs using Epic EMRs to ingest their EMR records directly into the Cloud for Healthcare. While native integrations for other EMR systems are coming soon, the Cloud for Healthcare is built on open standards and data models, ensuring HCOs using other EMRs can customize their data model to ingest their medical records today.&gt;</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US" sz="800" dirty="0">
              <a:effectLst/>
              <a:latin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800"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2/7/2022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907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740" rtl="0" eaLnBrk="1" fontAlgn="auto" latinLnBrk="0" hangingPunct="1">
              <a:lnSpc>
                <a:spcPct val="90000"/>
              </a:lnSpc>
              <a:spcBef>
                <a:spcPts val="0"/>
              </a:spcBef>
              <a:spcAft>
                <a:spcPts val="339"/>
              </a:spcAft>
              <a:buClrTx/>
              <a:buSzTx/>
              <a:buFontTx/>
              <a:buNone/>
              <a:tabLst/>
              <a:defRPr/>
            </a:pPr>
            <a:r>
              <a:rPr lang="en-US" sz="900" b="1"/>
              <a:t>Slide title: </a:t>
            </a:r>
            <a:r>
              <a:rPr lang="en-US" sz="900"/>
              <a:t>Personalized care</a:t>
            </a:r>
            <a:endParaRPr lang="en-US" sz="900" b="1"/>
          </a:p>
          <a:p>
            <a:pPr defTabSz="931740">
              <a:spcAft>
                <a:spcPts val="339"/>
              </a:spcAft>
              <a:defRPr/>
            </a:pPr>
            <a:endParaRPr lang="en-US" sz="900" b="0" i="0">
              <a:solidFill>
                <a:srgbClr val="41424E"/>
              </a:solidFill>
              <a:effectLst/>
              <a:latin typeface="Segoe UI" panose="020B0502040204020203" pitchFamily="34" charset="0"/>
            </a:endParaRPr>
          </a:p>
          <a:p>
            <a:pPr defTabSz="931740">
              <a:spcAft>
                <a:spcPts val="339"/>
              </a:spcAft>
              <a:defRPr/>
            </a:pPr>
            <a:r>
              <a:rPr lang="en-US" sz="900" b="0" i="0">
                <a:solidFill>
                  <a:srgbClr val="41424E"/>
                </a:solidFill>
                <a:effectLst/>
                <a:latin typeface="Segoe UI" panose="020B0502040204020203" pitchFamily="34" charset="0"/>
              </a:rPr>
              <a:t>The Microsoft Cloud for Healthcare gives you the tools to increase patient satisfaction and build stronger relationships through enhanced, personalized experiences</a:t>
            </a:r>
            <a:r>
              <a:rPr lang="en-US" sz="900">
                <a:solidFill>
                  <a:srgbClr val="000000"/>
                </a:solidFill>
              </a:rPr>
              <a:t>.​ Whether on the go or with a provider, patients can stay engaged in their healthcare to ensure they can schedule appointments or get questions answered when they need. By increasing access to self-service tools and personalizing outreach, your providers ensure every patient gets care tailored to their unique needs.</a:t>
            </a:r>
            <a:endParaRPr lang="en-US" sz="900" b="1"/>
          </a:p>
          <a:p>
            <a:endParaRPr lang="en-US" sz="900" b="1"/>
          </a:p>
          <a:p>
            <a:r>
              <a:rPr lang="en-US" sz="900" b="0"/>
              <a:t>Let’s take a look at some of the key features included in personalized care: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a:t>Patient view: </a:t>
            </a:r>
            <a:r>
              <a:rPr lang="en-US" sz="900">
                <a:solidFill>
                  <a:schemeClr val="tx1"/>
                </a:solidFill>
                <a:cs typeface="Segoe UI"/>
              </a:rPr>
              <a:t>Personalize patient experiences by unifying clinical data from EMR and EHR systems with patients’ consumer information on the </a:t>
            </a:r>
            <a:r>
              <a:rPr lang="en-US" sz="900" kern="1200">
                <a:solidFill>
                  <a:schemeClr val="tx1"/>
                </a:solidFill>
                <a:latin typeface="Segoe UI" panose="020B0502040204020203" pitchFamily="34" charset="0"/>
                <a:ea typeface="+mn-ea"/>
                <a:cs typeface="Segoe UI"/>
              </a:rPr>
              <a:t>Dynamics 365 </a:t>
            </a:r>
            <a:r>
              <a:rPr lang="en-US" sz="900">
                <a:solidFill>
                  <a:schemeClr val="tx1"/>
                </a:solidFill>
                <a:cs typeface="Segoe UI"/>
              </a:rPr>
              <a:t>dashboard</a:t>
            </a:r>
            <a:endParaRPr lang="en-US" sz="9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a:t>Patient access</a:t>
            </a:r>
            <a:r>
              <a:rPr lang="en-US" sz="900"/>
              <a:t>: </a:t>
            </a:r>
            <a:r>
              <a:rPr lang="en-US" sz="900">
                <a:solidFill>
                  <a:schemeClr val="tx1"/>
                </a:solidFill>
                <a:cs typeface="Segoe UI" pitchFamily="34" charset="0"/>
              </a:rPr>
              <a:t>Give patients access to services like scheduling, messaging, health bots, and more via an intuitive patient portal built on</a:t>
            </a:r>
            <a:r>
              <a:rPr lang="en-US" sz="1000">
                <a:solidFill>
                  <a:schemeClr val="tx1"/>
                </a:solidFill>
                <a:cs typeface="Segoe UI" pitchFamily="34" charset="0"/>
              </a:rPr>
              <a:t> </a:t>
            </a:r>
            <a:r>
              <a:rPr lang="en-US" sz="900" kern="1200">
                <a:solidFill>
                  <a:schemeClr val="tx1"/>
                </a:solidFill>
                <a:latin typeface="Segoe UI" panose="020B0502040204020203" pitchFamily="34" charset="0"/>
                <a:ea typeface="+mn-ea"/>
                <a:cs typeface="Segoe UI" pitchFamily="34" charset="0"/>
              </a:rPr>
              <a:t>Power Apps Portal</a:t>
            </a:r>
            <a:endParaRPr lang="en-US" sz="900" b="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a:t>Patient outreach:</a:t>
            </a:r>
            <a:r>
              <a:rPr lang="en-US" sz="900"/>
              <a:t> </a:t>
            </a:r>
            <a:r>
              <a:rPr lang="en-US" sz="800">
                <a:solidFill>
                  <a:schemeClr val="tx1"/>
                </a:solidFill>
                <a:cs typeface="Segoe UI" pitchFamily="34" charset="0"/>
              </a:rPr>
              <a:t>Streamline and tailor patient outreach leveraging pre-built, HEDIS-based patient segments and healthcare-specific event templates in </a:t>
            </a:r>
            <a:r>
              <a:rPr lang="en-US" sz="800" kern="1200">
                <a:solidFill>
                  <a:schemeClr val="tx1"/>
                </a:solidFill>
                <a:latin typeface="Segoe UI" panose="020B0502040204020203" pitchFamily="34" charset="0"/>
                <a:ea typeface="+mn-ea"/>
                <a:cs typeface="Segoe UI" pitchFamily="34" charset="0"/>
              </a:rPr>
              <a:t>Dynamics 365 Marketing</a:t>
            </a:r>
            <a:endParaRPr lang="en-US" sz="9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a:t>Virtual health bot: </a:t>
            </a:r>
            <a:r>
              <a:rPr lang="en-US" sz="900">
                <a:solidFill>
                  <a:schemeClr val="tx1"/>
                </a:solidFill>
                <a:cs typeface="Segoe UI" pitchFamily="34" charset="0"/>
              </a:rPr>
              <a:t>Provide a self-service engagement channel by building chatbots from templates in </a:t>
            </a:r>
            <a:r>
              <a:rPr lang="en-US" sz="900" kern="1200">
                <a:solidFill>
                  <a:schemeClr val="tx1"/>
                </a:solidFill>
                <a:latin typeface="Segoe UI" panose="020B0502040204020203" pitchFamily="34" charset="0"/>
                <a:ea typeface="+mn-ea"/>
                <a:cs typeface="Segoe UI" pitchFamily="34" charset="0"/>
              </a:rPr>
              <a:t>Microsoft Healthcare Bot Service </a:t>
            </a:r>
            <a:r>
              <a:rPr lang="en-US" sz="900">
                <a:solidFill>
                  <a:schemeClr val="tx1"/>
                </a:solidFill>
                <a:cs typeface="Segoe UI" pitchFamily="34" charset="0"/>
              </a:rPr>
              <a:t>to support COVID-19 risk assessment, scheduling, and more</a:t>
            </a:r>
            <a:endParaRPr lang="en-US" sz="900"/>
          </a:p>
          <a:p>
            <a:endParaRPr lang="en-US" sz="900"/>
          </a:p>
          <a:p>
            <a:r>
              <a:rPr lang="en-US" sz="900"/>
              <a:t>[Screenshot descriptions]</a:t>
            </a:r>
          </a:p>
          <a:p>
            <a:pPr marL="285750" indent="-285750" algn="l" defTabSz="932472" fontAlgn="base">
              <a:spcBef>
                <a:spcPct val="0"/>
              </a:spcBef>
              <a:spcAft>
                <a:spcPct val="0"/>
              </a:spcAft>
              <a:buFont typeface="Arial" panose="020B0604020202020204" pitchFamily="34" charset="0"/>
              <a:buChar char="•"/>
            </a:pPr>
            <a:r>
              <a:rPr lang="en-US" sz="900">
                <a:solidFill>
                  <a:schemeClr val="tx1"/>
                </a:solidFill>
                <a:ea typeface="Segoe UI" pitchFamily="34" charset="0"/>
                <a:cs typeface="Segoe UI" pitchFamily="34" charset="0"/>
              </a:rPr>
              <a:t>Give patients a true omnichannel experience to increase their access to care and enable them to engage how, when, and where they want. With a patient portal available on any device, patients can schedule appointments, message their providers, interact with health bots, access knowledge articles and information about upcoming events, and more. </a:t>
            </a:r>
          </a:p>
          <a:p>
            <a:endParaRPr lang="en-US" sz="900" b="1"/>
          </a:p>
          <a:p>
            <a:r>
              <a:rPr lang="en-US" sz="900" b="1"/>
              <a:t>&lt;click&gt;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2/7/2022 9:45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406955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r>
              <a:rPr lang="en-US">
                <a:cs typeface="+mn-lt"/>
              </a:rPr>
            </a:b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589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AA7AE8-0E34-438E-8BBA-74A6A03AA597}" type="slidenum">
              <a:rPr lang="en-US" smtClean="0"/>
              <a:t>12</a:t>
            </a:fld>
            <a:endParaRPr lang="en-US"/>
          </a:p>
        </p:txBody>
      </p:sp>
    </p:spTree>
    <p:extLst>
      <p:ext uri="{BB962C8B-B14F-4D97-AF65-F5344CB8AC3E}">
        <p14:creationId xmlns:p14="http://schemas.microsoft.com/office/powerpoint/2010/main" val="3797820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r>
              <a:rPr lang="en-US">
                <a:cs typeface="+mn-lt"/>
              </a:rPr>
            </a:b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824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br>
              <a:rPr lang="en-US" dirty="0">
                <a:cs typeface="+mn-lt"/>
              </a:rPr>
            </a:b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2795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sv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8.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Master" Target="../slideMasters/slideMaster2.xml"/><Relationship Id="rId4" Type="http://schemas.openxmlformats.org/officeDocument/2006/relationships/image" Target="../media/image41.jp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Master" Target="../slideMasters/slideMaster2.xml"/><Relationship Id="rId4" Type="http://schemas.openxmlformats.org/officeDocument/2006/relationships/image" Target="../media/image46.jp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393FE95-E4A6-4B21-A76A-5E1DCCFCC0BE}"/>
              </a:ext>
            </a:extLst>
          </p:cNvPr>
          <p:cNvGrpSpPr/>
          <p:nvPr userDrawn="1"/>
        </p:nvGrpSpPr>
        <p:grpSpPr>
          <a:xfrm>
            <a:off x="-1438312" y="1083691"/>
            <a:ext cx="5400709" cy="5400668"/>
            <a:chOff x="-1438312" y="1083691"/>
            <a:chExt cx="5400709" cy="5400668"/>
          </a:xfrm>
          <a:solidFill>
            <a:schemeClr val="accent2"/>
          </a:solidFill>
        </p:grpSpPr>
        <p:sp>
          <p:nvSpPr>
            <p:cNvPr id="14" name="Freeform 89">
              <a:extLst>
                <a:ext uri="{FF2B5EF4-FFF2-40B4-BE49-F238E27FC236}">
                  <a16:creationId xmlns:a16="http://schemas.microsoft.com/office/drawing/2014/main" id="{BA99D392-CC70-42C4-BAEF-3D638EF3E76D}"/>
                </a:ext>
              </a:extLst>
            </p:cNvPr>
            <p:cNvSpPr>
              <a:spLocks/>
            </p:cNvSpPr>
            <p:nvPr/>
          </p:nvSpPr>
          <p:spPr bwMode="auto">
            <a:xfrm>
              <a:off x="2903021" y="3929424"/>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5" name="Freeform 90">
              <a:extLst>
                <a:ext uri="{FF2B5EF4-FFF2-40B4-BE49-F238E27FC236}">
                  <a16:creationId xmlns:a16="http://schemas.microsoft.com/office/drawing/2014/main" id="{DA4863CD-8770-4998-AA36-A1A0D580F7CB}"/>
                </a:ext>
              </a:extLst>
            </p:cNvPr>
            <p:cNvSpPr>
              <a:spLocks/>
            </p:cNvSpPr>
            <p:nvPr/>
          </p:nvSpPr>
          <p:spPr bwMode="auto">
            <a:xfrm>
              <a:off x="-1438312" y="1976883"/>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6" name="Freeform 91">
              <a:extLst>
                <a:ext uri="{FF2B5EF4-FFF2-40B4-BE49-F238E27FC236}">
                  <a16:creationId xmlns:a16="http://schemas.microsoft.com/office/drawing/2014/main" id="{BDE9E4C8-AF1B-4F50-9372-3031D5C49E9D}"/>
                </a:ext>
              </a:extLst>
            </p:cNvPr>
            <p:cNvSpPr>
              <a:spLocks/>
            </p:cNvSpPr>
            <p:nvPr/>
          </p:nvSpPr>
          <p:spPr bwMode="auto">
            <a:xfrm>
              <a:off x="-524349" y="5383454"/>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7" name="Freeform 92">
              <a:extLst>
                <a:ext uri="{FF2B5EF4-FFF2-40B4-BE49-F238E27FC236}">
                  <a16:creationId xmlns:a16="http://schemas.microsoft.com/office/drawing/2014/main" id="{51C880E8-726D-4913-A4E4-6FCB33BC390A}"/>
                </a:ext>
              </a:extLst>
            </p:cNvPr>
            <p:cNvSpPr>
              <a:spLocks/>
            </p:cNvSpPr>
            <p:nvPr/>
          </p:nvSpPr>
          <p:spPr bwMode="auto">
            <a:xfrm>
              <a:off x="-1438312" y="3929424"/>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8" name="Freeform 93">
              <a:extLst>
                <a:ext uri="{FF2B5EF4-FFF2-40B4-BE49-F238E27FC236}">
                  <a16:creationId xmlns:a16="http://schemas.microsoft.com/office/drawing/2014/main" id="{ACAFB711-0396-4810-B707-33E955AB3833}"/>
                </a:ext>
              </a:extLst>
            </p:cNvPr>
            <p:cNvSpPr>
              <a:spLocks/>
            </p:cNvSpPr>
            <p:nvPr/>
          </p:nvSpPr>
          <p:spPr bwMode="auto">
            <a:xfrm>
              <a:off x="2903021" y="1976883"/>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0" name="Freeform 94">
              <a:extLst>
                <a:ext uri="{FF2B5EF4-FFF2-40B4-BE49-F238E27FC236}">
                  <a16:creationId xmlns:a16="http://schemas.microsoft.com/office/drawing/2014/main" id="{E7DC1E25-134E-4BF0-8075-268541000906}"/>
                </a:ext>
              </a:extLst>
            </p:cNvPr>
            <p:cNvSpPr>
              <a:spLocks/>
            </p:cNvSpPr>
            <p:nvPr/>
          </p:nvSpPr>
          <p:spPr bwMode="auto">
            <a:xfrm>
              <a:off x="1407448" y="5383454"/>
              <a:ext cx="1682528"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1" name="Freeform 95">
              <a:extLst>
                <a:ext uri="{FF2B5EF4-FFF2-40B4-BE49-F238E27FC236}">
                  <a16:creationId xmlns:a16="http://schemas.microsoft.com/office/drawing/2014/main" id="{74FB2AE2-E9D7-478F-A637-C1551B348819}"/>
                </a:ext>
              </a:extLst>
            </p:cNvPr>
            <p:cNvSpPr>
              <a:spLocks/>
            </p:cNvSpPr>
            <p:nvPr/>
          </p:nvSpPr>
          <p:spPr bwMode="auto">
            <a:xfrm>
              <a:off x="1428220" y="1083691"/>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2" name="Freeform 96">
              <a:extLst>
                <a:ext uri="{FF2B5EF4-FFF2-40B4-BE49-F238E27FC236}">
                  <a16:creationId xmlns:a16="http://schemas.microsoft.com/office/drawing/2014/main" id="{1ED996B4-13FC-45FD-8916-4B7ACE9097A0}"/>
                </a:ext>
              </a:extLst>
            </p:cNvPr>
            <p:cNvSpPr>
              <a:spLocks/>
            </p:cNvSpPr>
            <p:nvPr/>
          </p:nvSpPr>
          <p:spPr bwMode="auto">
            <a:xfrm>
              <a:off x="-524349" y="1083691"/>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3" name="Freeform 97">
              <a:extLst>
                <a:ext uri="{FF2B5EF4-FFF2-40B4-BE49-F238E27FC236}">
                  <a16:creationId xmlns:a16="http://schemas.microsoft.com/office/drawing/2014/main" id="{D03BD05B-BCD5-48C6-9483-C3544108B2AB}"/>
                </a:ext>
              </a:extLst>
            </p:cNvPr>
            <p:cNvSpPr>
              <a:spLocks/>
            </p:cNvSpPr>
            <p:nvPr/>
          </p:nvSpPr>
          <p:spPr bwMode="auto">
            <a:xfrm>
              <a:off x="-150452" y="2807748"/>
              <a:ext cx="2887303" cy="1682514"/>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33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470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hqprint">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9C89ECA-6D6C-47B8-A389-CAE4E4E4009C}"/>
              </a:ext>
            </a:extLst>
          </p:cNvPr>
          <p:cNvPicPr>
            <a:picLocks noChangeAspect="1"/>
          </p:cNvPicPr>
          <p:nvPr userDrawn="1"/>
        </p:nvPicPr>
        <p:blipFill>
          <a:blip r:embed="rId3"/>
          <a:stretch>
            <a:fillRect/>
          </a:stretch>
        </p:blipFill>
        <p:spPr>
          <a:xfrm>
            <a:off x="5385501" y="48475"/>
            <a:ext cx="6761050" cy="6761050"/>
          </a:xfrm>
          <a:prstGeom prst="rect">
            <a:avLst/>
          </a:prstGeom>
        </p:spPr>
      </p:pic>
    </p:spTree>
    <p:extLst>
      <p:ext uri="{BB962C8B-B14F-4D97-AF65-F5344CB8AC3E}">
        <p14:creationId xmlns:p14="http://schemas.microsoft.com/office/powerpoint/2010/main" val="2571086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descr="A picture containing man, looking, front, sitting&#10;&#10;Description automatically generated">
            <a:extLst>
              <a:ext uri="{FF2B5EF4-FFF2-40B4-BE49-F238E27FC236}">
                <a16:creationId xmlns:a16="http://schemas.microsoft.com/office/drawing/2014/main" id="{24BA8B95-515C-4EDE-BBAC-F1BD97FD0C2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687" t="12362" r="29729" b="16641"/>
          <a:stretch/>
        </p:blipFill>
        <p:spPr>
          <a:xfrm>
            <a:off x="5334001" y="0"/>
            <a:ext cx="6857999" cy="6858000"/>
          </a:xfrm>
          <a:custGeom>
            <a:avLst/>
            <a:gdLst>
              <a:gd name="connsiteX0" fmla="*/ 0 w 6857999"/>
              <a:gd name="connsiteY0" fmla="*/ 0 h 6858000"/>
              <a:gd name="connsiteX1" fmla="*/ 6857999 w 6857999"/>
              <a:gd name="connsiteY1" fmla="*/ 0 h 6858000"/>
              <a:gd name="connsiteX2" fmla="*/ 6857999 w 6857999"/>
              <a:gd name="connsiteY2" fmla="*/ 6858000 h 6858000"/>
              <a:gd name="connsiteX3" fmla="*/ 0 w 6857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7999" h="6858000">
                <a:moveTo>
                  <a:pt x="0" y="0"/>
                </a:moveTo>
                <a:lnTo>
                  <a:pt x="6857999" y="0"/>
                </a:lnTo>
                <a:lnTo>
                  <a:pt x="6857999" y="6858000"/>
                </a:lnTo>
                <a:lnTo>
                  <a:pt x="0" y="6858000"/>
                </a:lnTo>
                <a:close/>
              </a:path>
            </a:pathLst>
          </a:custGeom>
        </p:spPr>
      </p:pic>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3320195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3" name="Picture 2" descr="A person standing next to a person&#10;&#10;Description automatically generated">
            <a:extLst>
              <a:ext uri="{FF2B5EF4-FFF2-40B4-BE49-F238E27FC236}">
                <a16:creationId xmlns:a16="http://schemas.microsoft.com/office/drawing/2014/main" id="{FA06BC97-B22B-4FDF-A8FF-41339A35E1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9497" t="1090" r="15237" b="818"/>
          <a:stretch/>
        </p:blipFill>
        <p:spPr>
          <a:xfrm>
            <a:off x="5334000" y="10"/>
            <a:ext cx="6858000" cy="6857990"/>
          </a:xfrm>
          <a:custGeom>
            <a:avLst/>
            <a:gdLst>
              <a:gd name="connsiteX0" fmla="*/ 0 w 6858000"/>
              <a:gd name="connsiteY0" fmla="*/ 0 h 6857990"/>
              <a:gd name="connsiteX1" fmla="*/ 6858000 w 6858000"/>
              <a:gd name="connsiteY1" fmla="*/ 0 h 6857990"/>
              <a:gd name="connsiteX2" fmla="*/ 6858000 w 6858000"/>
              <a:gd name="connsiteY2" fmla="*/ 6857990 h 6857990"/>
              <a:gd name="connsiteX3" fmla="*/ 0 w 6858000"/>
              <a:gd name="connsiteY3" fmla="*/ 6857990 h 6857990"/>
            </a:gdLst>
            <a:ahLst/>
            <a:cxnLst>
              <a:cxn ang="0">
                <a:pos x="connsiteX0" y="connsiteY0"/>
              </a:cxn>
              <a:cxn ang="0">
                <a:pos x="connsiteX1" y="connsiteY1"/>
              </a:cxn>
              <a:cxn ang="0">
                <a:pos x="connsiteX2" y="connsiteY2"/>
              </a:cxn>
              <a:cxn ang="0">
                <a:pos x="connsiteX3" y="connsiteY3"/>
              </a:cxn>
            </a:cxnLst>
            <a:rect l="l" t="t" r="r" b="b"/>
            <a:pathLst>
              <a:path w="6858000" h="6857990">
                <a:moveTo>
                  <a:pt x="0" y="0"/>
                </a:moveTo>
                <a:lnTo>
                  <a:pt x="6858000" y="0"/>
                </a:lnTo>
                <a:lnTo>
                  <a:pt x="6858000" y="6857990"/>
                </a:lnTo>
                <a:lnTo>
                  <a:pt x="0" y="6857990"/>
                </a:lnTo>
                <a:close/>
              </a:path>
            </a:pathLst>
          </a:custGeom>
        </p:spPr>
      </p:pic>
    </p:spTree>
    <p:extLst>
      <p:ext uri="{BB962C8B-B14F-4D97-AF65-F5344CB8AC3E}">
        <p14:creationId xmlns:p14="http://schemas.microsoft.com/office/powerpoint/2010/main" val="41100967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6192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8" name="Footer Placeholder 1">
            <a:extLst>
              <a:ext uri="{FF2B5EF4-FFF2-40B4-BE49-F238E27FC236}">
                <a16:creationId xmlns:a16="http://schemas.microsoft.com/office/drawing/2014/main" id="{E6159C5B-69CB-48B6-B0EE-7EF7E4015FCA}"/>
              </a:ext>
            </a:extLst>
          </p:cNvPr>
          <p:cNvSpPr txBox="1">
            <a:spLocks/>
          </p:cNvSpPr>
          <p:nvPr userDrawn="1"/>
        </p:nvSpPr>
        <p:spPr>
          <a:xfrm>
            <a:off x="294703" y="6607631"/>
            <a:ext cx="1884935"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Microsoft Confidential—Internal only</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690501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No Foo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Slide Number Placeholder 3">
            <a:extLst>
              <a:ext uri="{FF2B5EF4-FFF2-40B4-BE49-F238E27FC236}">
                <a16:creationId xmlns:a16="http://schemas.microsoft.com/office/drawing/2014/main" id="{CD9540B0-260B-4D24-855B-5FA4ED8E603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000295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
        <p:nvSpPr>
          <p:cNvPr id="4" name="Slide Number Placeholder 3">
            <a:extLst>
              <a:ext uri="{FF2B5EF4-FFF2-40B4-BE49-F238E27FC236}">
                <a16:creationId xmlns:a16="http://schemas.microsoft.com/office/drawing/2014/main" id="{093063C3-C51F-47DD-AA25-5918F615DFA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6339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38554"/>
          </a:xfrm>
        </p:spPr>
        <p:txBody>
          <a:bodyPr/>
          <a:lstStyle>
            <a:lvl1pPr marL="0" indent="0">
              <a:buNone/>
              <a:defRPr sz="22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pic>
        <p:nvPicPr>
          <p:cNvPr id="10" name="Picture 9" descr="A picture containing circuit, stage, computer&#10;&#10;Description automatically generated">
            <a:extLst>
              <a:ext uri="{FF2B5EF4-FFF2-40B4-BE49-F238E27FC236}">
                <a16:creationId xmlns:a16="http://schemas.microsoft.com/office/drawing/2014/main" id="{8F7DFC0A-E28D-4582-8858-499AAA54AAC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32330" r="1669" b="896"/>
          <a:stretch/>
        </p:blipFill>
        <p:spPr>
          <a:xfrm>
            <a:off x="335652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2" name="Picture 11" descr="A person using a computer&#10;&#10;Description automatically generated">
            <a:extLst>
              <a:ext uri="{FF2B5EF4-FFF2-40B4-BE49-F238E27FC236}">
                <a16:creationId xmlns:a16="http://schemas.microsoft.com/office/drawing/2014/main" id="{51828D70-5256-4C7C-83CD-61D2817645E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8742" t="-1" r="25464" b="1177"/>
          <a:stretch/>
        </p:blipFill>
        <p:spPr>
          <a:xfrm>
            <a:off x="890117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4" name="Picture 13" descr="A person sitting on a bed&#10;&#10;Description automatically generated">
            <a:extLst>
              <a:ext uri="{FF2B5EF4-FFF2-40B4-BE49-F238E27FC236}">
                <a16:creationId xmlns:a16="http://schemas.microsoft.com/office/drawing/2014/main" id="{1F84BFC7-353C-414A-8AC9-EEAD1B681804}"/>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25003" t="-2" r="9210" b="1215"/>
          <a:stretch/>
        </p:blipFill>
        <p:spPr>
          <a:xfrm>
            <a:off x="58420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6" name="Picture 15" descr="A group of people looking at a computer&#10;&#10;Description automatically generated">
            <a:extLst>
              <a:ext uri="{FF2B5EF4-FFF2-40B4-BE49-F238E27FC236}">
                <a16:creationId xmlns:a16="http://schemas.microsoft.com/office/drawing/2014/main" id="{D87C71F3-3DD8-4807-BB61-787941A44A9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2" t="-1" r="21688" b="889"/>
          <a:stretch/>
        </p:blipFill>
        <p:spPr>
          <a:xfrm>
            <a:off x="612885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sp>
        <p:nvSpPr>
          <p:cNvPr id="13" name="Slide Number Placeholder 3">
            <a:extLst>
              <a:ext uri="{FF2B5EF4-FFF2-40B4-BE49-F238E27FC236}">
                <a16:creationId xmlns:a16="http://schemas.microsoft.com/office/drawing/2014/main" id="{39D4D4C9-CC38-476E-8CA7-1D5EE2E737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825689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grpSp>
        <p:nvGrpSpPr>
          <p:cNvPr id="5" name="Group 4">
            <a:extLst>
              <a:ext uri="{FF2B5EF4-FFF2-40B4-BE49-F238E27FC236}">
                <a16:creationId xmlns:a16="http://schemas.microsoft.com/office/drawing/2014/main" id="{4BCCCF64-71E1-4729-9F7E-EFD6940D31B6}"/>
              </a:ext>
            </a:extLst>
          </p:cNvPr>
          <p:cNvGrpSpPr/>
          <p:nvPr userDrawn="1"/>
        </p:nvGrpSpPr>
        <p:grpSpPr>
          <a:xfrm>
            <a:off x="3246977" y="831080"/>
            <a:ext cx="6860723" cy="6860669"/>
            <a:chOff x="3246977" y="831080"/>
            <a:chExt cx="6860723" cy="6860669"/>
          </a:xfrm>
        </p:grpSpPr>
        <p:sp>
          <p:nvSpPr>
            <p:cNvPr id="6" name="Freeform 89">
              <a:extLst>
                <a:ext uri="{FF2B5EF4-FFF2-40B4-BE49-F238E27FC236}">
                  <a16:creationId xmlns:a16="http://schemas.microsoft.com/office/drawing/2014/main" id="{3CD7BBA3-FEA0-4DEA-B996-8C8BB3EE66AC}"/>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 name="Freeform 90">
              <a:extLst>
                <a:ext uri="{FF2B5EF4-FFF2-40B4-BE49-F238E27FC236}">
                  <a16:creationId xmlns:a16="http://schemas.microsoft.com/office/drawing/2014/main" id="{74342157-51A0-4981-97C9-C834C757F62A}"/>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 name="Freeform 91">
              <a:extLst>
                <a:ext uri="{FF2B5EF4-FFF2-40B4-BE49-F238E27FC236}">
                  <a16:creationId xmlns:a16="http://schemas.microsoft.com/office/drawing/2014/main" id="{54E92782-0944-4D26-9729-E8FCE1E3308E}"/>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Freeform 92">
              <a:extLst>
                <a:ext uri="{FF2B5EF4-FFF2-40B4-BE49-F238E27FC236}">
                  <a16:creationId xmlns:a16="http://schemas.microsoft.com/office/drawing/2014/main" id="{9DC4AB46-B773-458F-9ACA-EEE61C463CE0}"/>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Freeform 93">
              <a:extLst>
                <a:ext uri="{FF2B5EF4-FFF2-40B4-BE49-F238E27FC236}">
                  <a16:creationId xmlns:a16="http://schemas.microsoft.com/office/drawing/2014/main" id="{2526E8B4-592D-446F-A6BE-4B163BF07596}"/>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 name="Freeform 94">
              <a:extLst>
                <a:ext uri="{FF2B5EF4-FFF2-40B4-BE49-F238E27FC236}">
                  <a16:creationId xmlns:a16="http://schemas.microsoft.com/office/drawing/2014/main" id="{48C1643B-FA7D-4F8E-BF0C-A3522F5B9ADF}"/>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 name="Freeform 95">
              <a:extLst>
                <a:ext uri="{FF2B5EF4-FFF2-40B4-BE49-F238E27FC236}">
                  <a16:creationId xmlns:a16="http://schemas.microsoft.com/office/drawing/2014/main" id="{BF759446-1C0D-4B04-B6C9-665FFEFAFFC9}"/>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5" name="Freeform 96">
              <a:extLst>
                <a:ext uri="{FF2B5EF4-FFF2-40B4-BE49-F238E27FC236}">
                  <a16:creationId xmlns:a16="http://schemas.microsoft.com/office/drawing/2014/main" id="{6B9CE428-AC95-46F2-AA16-383EE8289FB5}"/>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6" name="Freeform 97">
              <a:extLst>
                <a:ext uri="{FF2B5EF4-FFF2-40B4-BE49-F238E27FC236}">
                  <a16:creationId xmlns:a16="http://schemas.microsoft.com/office/drawing/2014/main" id="{EE4B929F-949C-4080-8187-DB8B45FBC1C5}"/>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17" name="TextBox 16">
            <a:extLst>
              <a:ext uri="{FF2B5EF4-FFF2-40B4-BE49-F238E27FC236}">
                <a16:creationId xmlns:a16="http://schemas.microsoft.com/office/drawing/2014/main" id="{EB03DA73-B482-4BCF-B739-DCACC3CD21FD}"/>
              </a:ext>
            </a:extLst>
          </p:cNvPr>
          <p:cNvSpPr txBox="1"/>
          <p:nvPr userDrawn="1"/>
        </p:nvSpPr>
        <p:spPr>
          <a:xfrm>
            <a:off x="0" y="5344886"/>
            <a:ext cx="12192000" cy="1513114"/>
          </a:xfrm>
          <a:prstGeom prst="rect">
            <a:avLst/>
          </a:prstGeom>
          <a:solidFill>
            <a:schemeClr val="accent2">
              <a:lumMod val="75000"/>
            </a:schemeClr>
          </a:solidFill>
        </p:spPr>
        <p:txBody>
          <a:bodyPr wrap="square" lIns="146304" tIns="91440" rIns="146304" bIns="91440" anchor="t">
            <a:noAutofit/>
          </a:bodyPr>
          <a:lstStyle>
            <a:defPPr>
              <a:defRPr lang="en-US"/>
            </a:defPPr>
            <a:lvl1pPr defTabSz="914367">
              <a:spcAft>
                <a:spcPts val="900"/>
              </a:spcAft>
              <a:defRPr sz="1600">
                <a:solidFill>
                  <a:schemeClr val="accent1"/>
                </a:solidFill>
                <a:latin typeface="Segoe UI Semibold" panose="020B0702040204020203" pitchFamily="34" charset="0"/>
                <a:cs typeface="Segoe UI Semibold" panose="020B0702040204020203"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90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18" name="Picture 17">
            <a:extLst>
              <a:ext uri="{FF2B5EF4-FFF2-40B4-BE49-F238E27FC236}">
                <a16:creationId xmlns:a16="http://schemas.microsoft.com/office/drawing/2014/main" id="{28AF36BE-A84B-4855-AD4C-1709041E287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508" t="1618" r="10707" b="1923"/>
          <a:stretch/>
        </p:blipFill>
        <p:spPr>
          <a:xfrm>
            <a:off x="3391524"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a:ln w="19050">
            <a:solidFill>
              <a:schemeClr val="bg1"/>
            </a:solidFill>
          </a:ln>
        </p:spPr>
      </p:pic>
      <p:pic>
        <p:nvPicPr>
          <p:cNvPr id="19" name="Picture 18" descr="A person sitting on a chair&#10;&#10;Description automatically generated">
            <a:extLst>
              <a:ext uri="{FF2B5EF4-FFF2-40B4-BE49-F238E27FC236}">
                <a16:creationId xmlns:a16="http://schemas.microsoft.com/office/drawing/2014/main" id="{CD12F26F-366B-4F62-B04E-1A6CBF4E432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534" t="2524" r="11281" b="1306"/>
          <a:stretch/>
        </p:blipFill>
        <p:spPr>
          <a:xfrm>
            <a:off x="6194787"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a:ln w="19050">
            <a:solidFill>
              <a:schemeClr val="bg1"/>
            </a:solidFill>
          </a:ln>
        </p:spPr>
      </p:pic>
      <p:pic>
        <p:nvPicPr>
          <p:cNvPr id="20" name="Picture 19" descr="A person looking at the camera&#10;&#10;Description automatically generated">
            <a:extLst>
              <a:ext uri="{FF2B5EF4-FFF2-40B4-BE49-F238E27FC236}">
                <a16:creationId xmlns:a16="http://schemas.microsoft.com/office/drawing/2014/main" id="{59DF8995-E3D6-4251-8EE2-5A703A113948}"/>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16714" t="1979" r="23584" b="2140"/>
          <a:stretch/>
        </p:blipFill>
        <p:spPr>
          <a:xfrm>
            <a:off x="586232"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a:ln w="19050">
            <a:solidFill>
              <a:schemeClr val="bg1"/>
            </a:solidFill>
          </a:ln>
        </p:spPr>
      </p:pic>
      <p:pic>
        <p:nvPicPr>
          <p:cNvPr id="43" name="Picture 42" descr="A picture containing person, computer, person, using&#10;&#10;Description automatically generated">
            <a:extLst>
              <a:ext uri="{FF2B5EF4-FFF2-40B4-BE49-F238E27FC236}">
                <a16:creationId xmlns:a16="http://schemas.microsoft.com/office/drawing/2014/main" id="{149CB9F1-C8D2-4017-99DD-5A104089CE2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8998047" y="2160908"/>
            <a:ext cx="2611341" cy="1920240"/>
          </a:xfrm>
          <a:custGeom>
            <a:avLst/>
            <a:gdLst>
              <a:gd name="connsiteX0" fmla="*/ 0 w 2611341"/>
              <a:gd name="connsiteY0" fmla="*/ 0 h 1920240"/>
              <a:gd name="connsiteX1" fmla="*/ 2611341 w 2611341"/>
              <a:gd name="connsiteY1" fmla="*/ 0 h 1920240"/>
              <a:gd name="connsiteX2" fmla="*/ 2611341 w 2611341"/>
              <a:gd name="connsiteY2" fmla="*/ 1920240 h 1920240"/>
              <a:gd name="connsiteX3" fmla="*/ 0 w 2611341"/>
              <a:gd name="connsiteY3" fmla="*/ 1920240 h 1920240"/>
            </a:gdLst>
            <a:ahLst/>
            <a:cxnLst>
              <a:cxn ang="0">
                <a:pos x="connsiteX0" y="connsiteY0"/>
              </a:cxn>
              <a:cxn ang="0">
                <a:pos x="connsiteX1" y="connsiteY1"/>
              </a:cxn>
              <a:cxn ang="0">
                <a:pos x="connsiteX2" y="connsiteY2"/>
              </a:cxn>
              <a:cxn ang="0">
                <a:pos x="connsiteX3" y="connsiteY3"/>
              </a:cxn>
            </a:cxnLst>
            <a:rect l="l" t="t" r="r" b="b"/>
            <a:pathLst>
              <a:path w="2611341" h="1920240">
                <a:moveTo>
                  <a:pt x="0" y="0"/>
                </a:moveTo>
                <a:lnTo>
                  <a:pt x="2611341" y="0"/>
                </a:lnTo>
                <a:lnTo>
                  <a:pt x="2611341" y="1920240"/>
                </a:lnTo>
                <a:lnTo>
                  <a:pt x="0" y="1920240"/>
                </a:lnTo>
                <a:close/>
              </a:path>
            </a:pathLst>
          </a:custGeom>
          <a:ln w="19050">
            <a:solidFill>
              <a:schemeClr val="bg1"/>
            </a:solidFill>
          </a:ln>
        </p:spPr>
      </p:pic>
      <p:sp>
        <p:nvSpPr>
          <p:cNvPr id="4" name="Text Placeholder 3">
            <a:extLst>
              <a:ext uri="{FF2B5EF4-FFF2-40B4-BE49-F238E27FC236}">
                <a16:creationId xmlns:a16="http://schemas.microsoft.com/office/drawing/2014/main" id="{9F5E7EF3-C2E1-42B7-90F0-880FAB058A79}"/>
              </a:ext>
            </a:extLst>
          </p:cNvPr>
          <p:cNvSpPr>
            <a:spLocks noGrp="1"/>
          </p:cNvSpPr>
          <p:nvPr>
            <p:ph type="body" sz="quarter" idx="10"/>
          </p:nvPr>
        </p:nvSpPr>
        <p:spPr>
          <a:xfrm>
            <a:off x="582389" y="4217923"/>
            <a:ext cx="2615184" cy="553998"/>
          </a:xfrm>
        </p:spPr>
        <p:txBody>
          <a:bodyPr wrap="square" anchor="t">
            <a:spAutoFit/>
          </a:bodyPr>
          <a:lstStyle>
            <a:lvl1pPr marL="290513" indent="-228600" algn="ctr">
              <a:buNone/>
              <a:tabLst/>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a:p>
            <a:pPr marL="228600" lvl="1" indent="-228600" algn="ctr" defTabSz="914367">
              <a:spcBef>
                <a:spcPts val="0"/>
              </a:spcBef>
              <a:buSzTx/>
            </a:pPr>
            <a:r>
              <a:rPr lang="en-US"/>
              <a:t>Second level</a:t>
            </a:r>
          </a:p>
        </p:txBody>
      </p:sp>
      <p:sp>
        <p:nvSpPr>
          <p:cNvPr id="84" name="Text Placeholder 3">
            <a:extLst>
              <a:ext uri="{FF2B5EF4-FFF2-40B4-BE49-F238E27FC236}">
                <a16:creationId xmlns:a16="http://schemas.microsoft.com/office/drawing/2014/main" id="{33866896-69FE-40F1-902A-B4448D77B30F}"/>
              </a:ext>
            </a:extLst>
          </p:cNvPr>
          <p:cNvSpPr>
            <a:spLocks noGrp="1"/>
          </p:cNvSpPr>
          <p:nvPr>
            <p:ph type="body" sz="quarter" idx="11"/>
          </p:nvPr>
        </p:nvSpPr>
        <p:spPr>
          <a:xfrm>
            <a:off x="6128843" y="4217923"/>
            <a:ext cx="2739386" cy="553998"/>
          </a:xfrm>
        </p:spPr>
        <p:txBody>
          <a:bodyPr wrap="square" anchor="t">
            <a:spAutoFit/>
          </a:bodyPr>
          <a:lstStyle>
            <a:lvl1pPr marL="228600" indent="-228600"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5" name="Text Placeholder 3">
            <a:extLst>
              <a:ext uri="{FF2B5EF4-FFF2-40B4-BE49-F238E27FC236}">
                <a16:creationId xmlns:a16="http://schemas.microsoft.com/office/drawing/2014/main" id="{FDC390B8-19B8-4BF4-B898-213D74F428DB}"/>
              </a:ext>
            </a:extLst>
          </p:cNvPr>
          <p:cNvSpPr>
            <a:spLocks noGrp="1"/>
          </p:cNvSpPr>
          <p:nvPr>
            <p:ph type="body" sz="quarter" idx="12"/>
          </p:nvPr>
        </p:nvSpPr>
        <p:spPr>
          <a:xfrm>
            <a:off x="8994204"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sp>
        <p:nvSpPr>
          <p:cNvPr id="86" name="Text Placeholder 3">
            <a:extLst>
              <a:ext uri="{FF2B5EF4-FFF2-40B4-BE49-F238E27FC236}">
                <a16:creationId xmlns:a16="http://schemas.microsoft.com/office/drawing/2014/main" id="{AD36D598-349E-461D-B595-D8C8B728B6FE}"/>
              </a:ext>
            </a:extLst>
          </p:cNvPr>
          <p:cNvSpPr>
            <a:spLocks noGrp="1"/>
          </p:cNvSpPr>
          <p:nvPr>
            <p:ph type="body" sz="quarter" idx="13"/>
          </p:nvPr>
        </p:nvSpPr>
        <p:spPr>
          <a:xfrm>
            <a:off x="3387681" y="4217923"/>
            <a:ext cx="2615184" cy="553998"/>
          </a:xfrm>
        </p:spPr>
        <p:txBody>
          <a:bodyPr wrap="square" anchor="t">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228600" lvl="0" indent="-228600" algn="ctr" defTabSz="914367">
              <a:spcBef>
                <a:spcPts val="0"/>
              </a:spcBef>
              <a:buSzTx/>
            </a:pPr>
            <a:r>
              <a:rPr lang="en-US"/>
              <a:t>Click to edit Master text styles</a:t>
            </a:r>
          </a:p>
        </p:txBody>
      </p:sp>
      <p:pic>
        <p:nvPicPr>
          <p:cNvPr id="88" name="Graphic 87">
            <a:extLst>
              <a:ext uri="{FF2B5EF4-FFF2-40B4-BE49-F238E27FC236}">
                <a16:creationId xmlns:a16="http://schemas.microsoft.com/office/drawing/2014/main" id="{4B737D7C-8D60-41E5-A59B-64932997ADDC}"/>
              </a:ext>
            </a:extLst>
          </p:cNvPr>
          <p:cNvPicPr>
            <a:picLocks noChangeAspect="1"/>
          </p:cNvPicPr>
          <p:nvPr userDrawn="1"/>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flipH="1">
            <a:off x="1619460" y="5501607"/>
            <a:ext cx="251658" cy="251658"/>
          </a:xfrm>
          <a:prstGeom prst="rect">
            <a:avLst/>
          </a:prstGeom>
        </p:spPr>
      </p:pic>
      <p:sp>
        <p:nvSpPr>
          <p:cNvPr id="89" name="Text Placeholder 3">
            <a:extLst>
              <a:ext uri="{FF2B5EF4-FFF2-40B4-BE49-F238E27FC236}">
                <a16:creationId xmlns:a16="http://schemas.microsoft.com/office/drawing/2014/main" id="{269447F2-0F8D-43EB-B1B6-E41A3D513C49}"/>
              </a:ext>
            </a:extLst>
          </p:cNvPr>
          <p:cNvSpPr>
            <a:spLocks noGrp="1"/>
          </p:cNvSpPr>
          <p:nvPr>
            <p:ph type="body" sz="quarter" idx="14"/>
          </p:nvPr>
        </p:nvSpPr>
        <p:spPr>
          <a:xfrm>
            <a:off x="1450285" y="5484270"/>
            <a:ext cx="9561134" cy="606320"/>
          </a:xfrm>
          <a:noFill/>
          <a:ln w="6350">
            <a:noFill/>
          </a:ln>
        </p:spPr>
        <p:txBody>
          <a:bodyPr vert="horz" wrap="square" lIns="420624" tIns="219456" rIns="182880" bIns="137160" rtlCol="0" anchor="t">
            <a:spAutoFit/>
          </a:bodyPr>
          <a:lstStyle>
            <a:lvl1pPr algn="l">
              <a:buNone/>
              <a:defRPr kumimoji="0" lang="en-US" sz="1600" b="0" i="0" u="none" strike="noStrike" cap="none" normalizeH="0" dirty="0" smtClean="0">
                <a:ln w="3175">
                  <a:noFill/>
                </a:ln>
                <a:solidFill>
                  <a:srgbClr val="FFFF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spcBef>
                <a:spcPct val="0"/>
              </a:spcBef>
              <a:spcAft>
                <a:spcPts val="600"/>
              </a:spcAft>
              <a:buSzTx/>
              <a:buFontTx/>
              <a:buNone/>
            </a:pPr>
            <a:r>
              <a:rPr lang="en-US"/>
              <a:t>Click to edit Master text styles</a:t>
            </a:r>
          </a:p>
        </p:txBody>
      </p:sp>
      <p:sp>
        <p:nvSpPr>
          <p:cNvPr id="90" name="Text Placeholder 3">
            <a:extLst>
              <a:ext uri="{FF2B5EF4-FFF2-40B4-BE49-F238E27FC236}">
                <a16:creationId xmlns:a16="http://schemas.microsoft.com/office/drawing/2014/main" id="{680BDEB6-8C21-4659-A5F8-B77A19EC8FD7}"/>
              </a:ext>
            </a:extLst>
          </p:cNvPr>
          <p:cNvSpPr>
            <a:spLocks noGrp="1"/>
          </p:cNvSpPr>
          <p:nvPr>
            <p:ph type="body" sz="quarter" idx="15"/>
          </p:nvPr>
        </p:nvSpPr>
        <p:spPr>
          <a:xfrm>
            <a:off x="3698966" y="6242890"/>
            <a:ext cx="6400800" cy="169277"/>
          </a:xfrm>
          <a:noFill/>
        </p:spPr>
        <p:txBody>
          <a:bodyPr wrap="square">
            <a:spAutoFit/>
          </a:bodyPr>
          <a:lstStyle>
            <a:lvl1pPr algn="r">
              <a:buNone/>
              <a:defRPr kumimoji="0" lang="en-US" sz="1100" b="0" i="0" u="none" strike="noStrike" cap="none" normalizeH="0" dirty="0" smtClean="0">
                <a:ln>
                  <a:noFill/>
                </a:ln>
                <a:solidFill>
                  <a:srgbClr val="50E6FF"/>
                </a:solidFill>
                <a:effectLst/>
                <a:uLnTx/>
                <a:uFillTx/>
                <a:latin typeface="Segoe UI"/>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marL="0" lvl="0" indent="0" algn="r">
              <a:spcBef>
                <a:spcPts val="1200"/>
              </a:spcBef>
              <a:buSzTx/>
              <a:buFontTx/>
              <a:buNone/>
            </a:pPr>
            <a:r>
              <a:rPr lang="en-US"/>
              <a:t>Click to edit Master text styles</a:t>
            </a:r>
          </a:p>
        </p:txBody>
      </p:sp>
      <p:sp>
        <p:nvSpPr>
          <p:cNvPr id="91" name="Slide Number Placeholder 3">
            <a:extLst>
              <a:ext uri="{FF2B5EF4-FFF2-40B4-BE49-F238E27FC236}">
                <a16:creationId xmlns:a16="http://schemas.microsoft.com/office/drawing/2014/main" id="{3EB410B7-7D9E-431F-9E35-38FFF7284ABB}"/>
              </a:ext>
            </a:extLst>
          </p:cNvPr>
          <p:cNvSpPr>
            <a:spLocks noGrp="1"/>
          </p:cNvSpPr>
          <p:nvPr>
            <p:ph type="sldNum" sz="quarter" idx="16"/>
          </p:nvPr>
        </p:nvSpPr>
        <p:spPr>
          <a:xfrm>
            <a:off x="11681492" y="6565391"/>
            <a:ext cx="459708" cy="246221"/>
          </a:xfrm>
          <a:prstGeom prst="rect">
            <a:avLst/>
          </a:prstGeom>
        </p:spPr>
        <p:txBody>
          <a:bodyPr/>
          <a:lstStyle>
            <a:lvl1pPr>
              <a:defRPr sz="1100">
                <a:solidFill>
                  <a:schemeClr val="bg1"/>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510814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grpSp>
        <p:nvGrpSpPr>
          <p:cNvPr id="104" name="Group 103">
            <a:extLst>
              <a:ext uri="{FF2B5EF4-FFF2-40B4-BE49-F238E27FC236}">
                <a16:creationId xmlns:a16="http://schemas.microsoft.com/office/drawing/2014/main" id="{72BBCF9D-C19B-4096-BCB8-8617495B9AE7}"/>
              </a:ext>
            </a:extLst>
          </p:cNvPr>
          <p:cNvGrpSpPr/>
          <p:nvPr userDrawn="1"/>
        </p:nvGrpSpPr>
        <p:grpSpPr>
          <a:xfrm>
            <a:off x="3359041" y="1119743"/>
            <a:ext cx="6860723" cy="6860669"/>
            <a:chOff x="154596" y="2281412"/>
            <a:chExt cx="394433" cy="394430"/>
          </a:xfrm>
        </p:grpSpPr>
        <p:sp>
          <p:nvSpPr>
            <p:cNvPr id="105" name="Freeform 89">
              <a:extLst>
                <a:ext uri="{FF2B5EF4-FFF2-40B4-BE49-F238E27FC236}">
                  <a16:creationId xmlns:a16="http://schemas.microsoft.com/office/drawing/2014/main" id="{A7A22E95-D4A4-4AC3-A77B-1D5F7CD75D3C}"/>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6" name="Freeform 90">
              <a:extLst>
                <a:ext uri="{FF2B5EF4-FFF2-40B4-BE49-F238E27FC236}">
                  <a16:creationId xmlns:a16="http://schemas.microsoft.com/office/drawing/2014/main" id="{64322198-1431-4AC5-86A1-FD83416A979E}"/>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7" name="Freeform 91">
              <a:extLst>
                <a:ext uri="{FF2B5EF4-FFF2-40B4-BE49-F238E27FC236}">
                  <a16:creationId xmlns:a16="http://schemas.microsoft.com/office/drawing/2014/main" id="{9AEB2C34-0A33-4D0A-BE26-5BB985A6E2F4}"/>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8" name="Freeform 92">
              <a:extLst>
                <a:ext uri="{FF2B5EF4-FFF2-40B4-BE49-F238E27FC236}">
                  <a16:creationId xmlns:a16="http://schemas.microsoft.com/office/drawing/2014/main" id="{0F995B45-AEC1-43C1-97AF-0BB62E0F631B}"/>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09" name="Freeform 93">
              <a:extLst>
                <a:ext uri="{FF2B5EF4-FFF2-40B4-BE49-F238E27FC236}">
                  <a16:creationId xmlns:a16="http://schemas.microsoft.com/office/drawing/2014/main" id="{00C45C34-CA4A-493A-84D3-A13CA0E97DFC}"/>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0" name="Freeform 94">
              <a:extLst>
                <a:ext uri="{FF2B5EF4-FFF2-40B4-BE49-F238E27FC236}">
                  <a16:creationId xmlns:a16="http://schemas.microsoft.com/office/drawing/2014/main" id="{D840A5DF-5313-41C6-908E-85B11504BD92}"/>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1" name="Freeform 95">
              <a:extLst>
                <a:ext uri="{FF2B5EF4-FFF2-40B4-BE49-F238E27FC236}">
                  <a16:creationId xmlns:a16="http://schemas.microsoft.com/office/drawing/2014/main" id="{543CC5DD-7A8A-41F2-96F3-2C028918A492}"/>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2" name="Freeform 96">
              <a:extLst>
                <a:ext uri="{FF2B5EF4-FFF2-40B4-BE49-F238E27FC236}">
                  <a16:creationId xmlns:a16="http://schemas.microsoft.com/office/drawing/2014/main" id="{97367593-51E6-4CFD-8CE3-3112B19ED53A}"/>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113" name="Freeform 97">
              <a:extLst>
                <a:ext uri="{FF2B5EF4-FFF2-40B4-BE49-F238E27FC236}">
                  <a16:creationId xmlns:a16="http://schemas.microsoft.com/office/drawing/2014/main" id="{A7365A60-5D3E-41D2-95ED-0F5F94D78E13}"/>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1">
                <a:alpha val="10000"/>
              </a:scheme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algn="ctr" defTabSz="932742">
                <a:spcBef>
                  <a:spcPct val="0"/>
                </a:spcBef>
              </a:pPr>
              <a:endParaRPr lang="en-US" sz="2000" kern="0">
                <a:ln w="3175">
                  <a:noFill/>
                </a:ln>
                <a:solidFill>
                  <a:srgbClr val="000000"/>
                </a:solidFill>
                <a:latin typeface="Segoe UI Semibold"/>
                <a:cs typeface="Segoe UI Semilight" panose="020B0402040204020203" pitchFamily="34" charset="0"/>
              </a:endParaRPr>
            </a:p>
          </p:txBody>
        </p:sp>
      </p:grpSp>
      <p:grpSp>
        <p:nvGrpSpPr>
          <p:cNvPr id="134" name="Group 133">
            <a:extLst>
              <a:ext uri="{FF2B5EF4-FFF2-40B4-BE49-F238E27FC236}">
                <a16:creationId xmlns:a16="http://schemas.microsoft.com/office/drawing/2014/main" id="{E20DDB0F-A0B7-4F15-A7AB-E98D2992DEE3}"/>
              </a:ext>
            </a:extLst>
          </p:cNvPr>
          <p:cNvGrpSpPr/>
          <p:nvPr userDrawn="1"/>
        </p:nvGrpSpPr>
        <p:grpSpPr>
          <a:xfrm>
            <a:off x="2665638" y="949643"/>
            <a:ext cx="6860723" cy="6860669"/>
            <a:chOff x="3246977" y="831080"/>
            <a:chExt cx="6860723" cy="6860669"/>
          </a:xfrm>
        </p:grpSpPr>
        <p:sp>
          <p:nvSpPr>
            <p:cNvPr id="135" name="Freeform 89">
              <a:extLst>
                <a:ext uri="{FF2B5EF4-FFF2-40B4-BE49-F238E27FC236}">
                  <a16:creationId xmlns:a16="http://schemas.microsoft.com/office/drawing/2014/main" id="{D2D3FB0A-0D61-4A25-A18E-215FE041081E}"/>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6" name="Freeform 90">
              <a:extLst>
                <a:ext uri="{FF2B5EF4-FFF2-40B4-BE49-F238E27FC236}">
                  <a16:creationId xmlns:a16="http://schemas.microsoft.com/office/drawing/2014/main" id="{6720BC53-200B-4FC8-98FA-1E08106A5B03}"/>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7" name="Freeform 91">
              <a:extLst>
                <a:ext uri="{FF2B5EF4-FFF2-40B4-BE49-F238E27FC236}">
                  <a16:creationId xmlns:a16="http://schemas.microsoft.com/office/drawing/2014/main" id="{E5FC8671-399E-46F5-B64A-7DD7F8276384}"/>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8" name="Freeform 92">
              <a:extLst>
                <a:ext uri="{FF2B5EF4-FFF2-40B4-BE49-F238E27FC236}">
                  <a16:creationId xmlns:a16="http://schemas.microsoft.com/office/drawing/2014/main" id="{794C0722-5FA4-4567-8229-A82AA838EA87}"/>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9" name="Freeform 93">
              <a:extLst>
                <a:ext uri="{FF2B5EF4-FFF2-40B4-BE49-F238E27FC236}">
                  <a16:creationId xmlns:a16="http://schemas.microsoft.com/office/drawing/2014/main" id="{7FBFBD43-DD15-4EA3-A190-CE7EAF02C238}"/>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0" name="Freeform 94">
              <a:extLst>
                <a:ext uri="{FF2B5EF4-FFF2-40B4-BE49-F238E27FC236}">
                  <a16:creationId xmlns:a16="http://schemas.microsoft.com/office/drawing/2014/main" id="{18146C05-44FC-48B2-89B2-A393BFC2AB9C}"/>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1" name="Freeform 95">
              <a:extLst>
                <a:ext uri="{FF2B5EF4-FFF2-40B4-BE49-F238E27FC236}">
                  <a16:creationId xmlns:a16="http://schemas.microsoft.com/office/drawing/2014/main" id="{B8455BE3-DEE1-4DB0-A351-BB3AC4E7D844}"/>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2" name="Freeform 96">
              <a:extLst>
                <a:ext uri="{FF2B5EF4-FFF2-40B4-BE49-F238E27FC236}">
                  <a16:creationId xmlns:a16="http://schemas.microsoft.com/office/drawing/2014/main" id="{58E98C52-1321-44B3-80A3-4AA669E915AD}"/>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3" name="Freeform 97">
              <a:extLst>
                <a:ext uri="{FF2B5EF4-FFF2-40B4-BE49-F238E27FC236}">
                  <a16:creationId xmlns:a16="http://schemas.microsoft.com/office/drawing/2014/main" id="{E597D246-23DD-4E21-8DD0-CB8089B87A7F}"/>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cxnSp>
        <p:nvCxnSpPr>
          <p:cNvPr id="102" name="Straight Connector 101">
            <a:extLst>
              <a:ext uri="{FF2B5EF4-FFF2-40B4-BE49-F238E27FC236}">
                <a16:creationId xmlns:a16="http://schemas.microsoft.com/office/drawing/2014/main" id="{60768BB0-0B15-4E4F-9D95-EF5C9393DCD0}"/>
              </a:ext>
            </a:extLst>
          </p:cNvPr>
          <p:cNvCxnSpPr>
            <a:cxnSpLocks/>
          </p:cNvCxnSpPr>
          <p:nvPr userDrawn="1"/>
        </p:nvCxnSpPr>
        <p:spPr>
          <a:xfrm>
            <a:off x="588263" y="1206881"/>
            <a:ext cx="274320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465753A-F717-4C4D-AC0C-07CC54DDD188}"/>
              </a:ext>
            </a:extLst>
          </p:cNvPr>
          <p:cNvCxnSpPr>
            <a:cxnSpLocks/>
          </p:cNvCxnSpPr>
          <p:nvPr userDrawn="1"/>
        </p:nvCxnSpPr>
        <p:spPr>
          <a:xfrm flipH="1">
            <a:off x="8873999" y="1206881"/>
            <a:ext cx="2743200"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 Placeholder 3">
            <a:extLst>
              <a:ext uri="{FF2B5EF4-FFF2-40B4-BE49-F238E27FC236}">
                <a16:creationId xmlns:a16="http://schemas.microsoft.com/office/drawing/2014/main" id="{CBAE02CF-3818-4615-A1FD-A6F9C4EDEBF8}"/>
              </a:ext>
            </a:extLst>
          </p:cNvPr>
          <p:cNvSpPr>
            <a:spLocks noGrp="1"/>
          </p:cNvSpPr>
          <p:nvPr>
            <p:ph type="body" sz="quarter" idx="10" hasCustomPrompt="1"/>
          </p:nvPr>
        </p:nvSpPr>
        <p:spPr>
          <a:xfrm>
            <a:off x="3314700" y="1068382"/>
            <a:ext cx="5562600" cy="276999"/>
          </a:xfrm>
        </p:spPr>
        <p:txBody>
          <a:bodyPr wrap="square">
            <a:spAutoFit/>
          </a:bodyPr>
          <a:lstStyle>
            <a:lvl1pPr marL="290513" indent="-228600" algn="ctr">
              <a:buNone/>
              <a:tabLst/>
              <a:defRPr lang="en-US" sz="1800" spc="-50" dirty="0" smtClean="0">
                <a:ln w="3175">
                  <a:noFill/>
                </a:ln>
                <a:solidFill>
                  <a:schemeClr val="accent1"/>
                </a:solidFill>
                <a:latin typeface="+mj-lt"/>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algn="ctr"/>
            <a:r>
              <a:rPr lang="en-US" sz="1800" spc="-50">
                <a:ln w="3175">
                  <a:noFill/>
                </a:ln>
                <a:solidFill>
                  <a:schemeClr val="accent1"/>
                </a:solidFill>
                <a:latin typeface="+mj-lt"/>
                <a:cs typeface="Segoe UI" pitchFamily="34" charset="0"/>
              </a:rPr>
              <a:t>Subtitle</a:t>
            </a:r>
          </a:p>
        </p:txBody>
      </p:sp>
      <p:sp>
        <p:nvSpPr>
          <p:cNvPr id="145" name="Slide Number Placeholder 3">
            <a:extLst>
              <a:ext uri="{FF2B5EF4-FFF2-40B4-BE49-F238E27FC236}">
                <a16:creationId xmlns:a16="http://schemas.microsoft.com/office/drawing/2014/main" id="{5163D895-8976-4919-8ADE-FC7A446C6235}"/>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308551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wipe(right)">
                                      <p:cBhvr>
                                        <p:cTn id="7" dur="500"/>
                                        <p:tgtEl>
                                          <p:spTgt spid="102"/>
                                        </p:tgtEl>
                                      </p:cBhvr>
                                    </p:animEffect>
                                  </p:childTnLst>
                                </p:cTn>
                              </p:par>
                              <p:par>
                                <p:cTn id="8" presetID="22" presetClass="entr" presetSubtype="8" fill="hold"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50F4A92-DCDC-49BA-906F-D711DB97CBD1}"/>
              </a:ext>
            </a:extLst>
          </p:cNvPr>
          <p:cNvGrpSpPr/>
          <p:nvPr userDrawn="1"/>
        </p:nvGrpSpPr>
        <p:grpSpPr>
          <a:xfrm>
            <a:off x="2665638" y="243939"/>
            <a:ext cx="6860723" cy="6860669"/>
            <a:chOff x="3246977" y="831080"/>
            <a:chExt cx="6860723" cy="6860669"/>
          </a:xfrm>
        </p:grpSpPr>
        <p:sp>
          <p:nvSpPr>
            <p:cNvPr id="29" name="Freeform 89">
              <a:extLst>
                <a:ext uri="{FF2B5EF4-FFF2-40B4-BE49-F238E27FC236}">
                  <a16:creationId xmlns:a16="http://schemas.microsoft.com/office/drawing/2014/main" id="{86F75EFE-81F6-4E87-B736-155F9CFE0018}"/>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0" name="Freeform 90">
              <a:extLst>
                <a:ext uri="{FF2B5EF4-FFF2-40B4-BE49-F238E27FC236}">
                  <a16:creationId xmlns:a16="http://schemas.microsoft.com/office/drawing/2014/main" id="{40714717-A8E9-4A13-82C3-4CF01BA14BA0}"/>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1" name="Freeform 91">
              <a:extLst>
                <a:ext uri="{FF2B5EF4-FFF2-40B4-BE49-F238E27FC236}">
                  <a16:creationId xmlns:a16="http://schemas.microsoft.com/office/drawing/2014/main" id="{8AB131AB-1061-430F-B3CD-4F0E5B6C4C91}"/>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2" name="Freeform 92">
              <a:extLst>
                <a:ext uri="{FF2B5EF4-FFF2-40B4-BE49-F238E27FC236}">
                  <a16:creationId xmlns:a16="http://schemas.microsoft.com/office/drawing/2014/main" id="{7F23F44B-508D-4A51-BB22-61DA9193E345}"/>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 name="Freeform 93">
              <a:extLst>
                <a:ext uri="{FF2B5EF4-FFF2-40B4-BE49-F238E27FC236}">
                  <a16:creationId xmlns:a16="http://schemas.microsoft.com/office/drawing/2014/main" id="{47DA8A9A-5AAD-4E96-B94A-426CB0D9793B}"/>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4" name="Freeform 94">
              <a:extLst>
                <a:ext uri="{FF2B5EF4-FFF2-40B4-BE49-F238E27FC236}">
                  <a16:creationId xmlns:a16="http://schemas.microsoft.com/office/drawing/2014/main" id="{772D89C9-0AFD-4276-A586-6F32D3AD2BD3}"/>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5" name="Freeform 95">
              <a:extLst>
                <a:ext uri="{FF2B5EF4-FFF2-40B4-BE49-F238E27FC236}">
                  <a16:creationId xmlns:a16="http://schemas.microsoft.com/office/drawing/2014/main" id="{09521E93-6906-4073-87C4-D9697BA6EC6B}"/>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6" name="Freeform 96">
              <a:extLst>
                <a:ext uri="{FF2B5EF4-FFF2-40B4-BE49-F238E27FC236}">
                  <a16:creationId xmlns:a16="http://schemas.microsoft.com/office/drawing/2014/main" id="{D83650B3-6EE4-45CC-A399-97EC75851EA7}"/>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7" name="Freeform 97">
              <a:extLst>
                <a:ext uri="{FF2B5EF4-FFF2-40B4-BE49-F238E27FC236}">
                  <a16:creationId xmlns:a16="http://schemas.microsoft.com/office/drawing/2014/main" id="{776F3218-E514-4AC1-928D-6712427CDAA2}"/>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grpSp>
        <p:nvGrpSpPr>
          <p:cNvPr id="15" name="Group 14">
            <a:extLst>
              <a:ext uri="{FF2B5EF4-FFF2-40B4-BE49-F238E27FC236}">
                <a16:creationId xmlns:a16="http://schemas.microsoft.com/office/drawing/2014/main" id="{2D052051-FAAD-4B34-833C-6B6F57DDE165}"/>
              </a:ext>
            </a:extLst>
          </p:cNvPr>
          <p:cNvGrpSpPr>
            <a:grpSpLocks/>
          </p:cNvGrpSpPr>
          <p:nvPr/>
        </p:nvGrpSpPr>
        <p:grpSpPr>
          <a:xfrm>
            <a:off x="5680458" y="1555981"/>
            <a:ext cx="831085" cy="831085"/>
            <a:chOff x="2677356" y="489672"/>
            <a:chExt cx="832104" cy="832104"/>
          </a:xfrm>
        </p:grpSpPr>
        <p:sp>
          <p:nvSpPr>
            <p:cNvPr id="19" name="Oval 18">
              <a:extLst>
                <a:ext uri="{FF2B5EF4-FFF2-40B4-BE49-F238E27FC236}">
                  <a16:creationId xmlns:a16="http://schemas.microsoft.com/office/drawing/2014/main" id="{C66D0FA3-7424-4670-A18A-E36D57BCF74B}"/>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Oval 19">
              <a:extLst>
                <a:ext uri="{FF2B5EF4-FFF2-40B4-BE49-F238E27FC236}">
                  <a16:creationId xmlns:a16="http://schemas.microsoft.com/office/drawing/2014/main" id="{C796FF9B-C455-4BA2-A4EC-A976B14331C0}"/>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29DAF6BC-A726-4C73-BA99-D51788FA6A42}"/>
              </a:ext>
            </a:extLst>
          </p:cNvPr>
          <p:cNvGrpSpPr>
            <a:grpSpLocks/>
          </p:cNvGrpSpPr>
          <p:nvPr userDrawn="1"/>
        </p:nvGrpSpPr>
        <p:grpSpPr>
          <a:xfrm>
            <a:off x="1855620" y="1555981"/>
            <a:ext cx="831085" cy="831085"/>
            <a:chOff x="2677356" y="489672"/>
            <a:chExt cx="832104" cy="832104"/>
          </a:xfrm>
        </p:grpSpPr>
        <p:sp>
          <p:nvSpPr>
            <p:cNvPr id="23" name="Oval 22">
              <a:extLst>
                <a:ext uri="{FF2B5EF4-FFF2-40B4-BE49-F238E27FC236}">
                  <a16:creationId xmlns:a16="http://schemas.microsoft.com/office/drawing/2014/main" id="{DB1EBD4A-82FB-4708-A161-3396758080D8}"/>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4" name="Oval 23">
              <a:extLst>
                <a:ext uri="{FF2B5EF4-FFF2-40B4-BE49-F238E27FC236}">
                  <a16:creationId xmlns:a16="http://schemas.microsoft.com/office/drawing/2014/main" id="{1CFD04D9-5E62-43F4-BA39-73455902A8FA}"/>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DC735E3F-D6AC-45BB-BD71-8C1181C96179}"/>
              </a:ext>
            </a:extLst>
          </p:cNvPr>
          <p:cNvGrpSpPr>
            <a:grpSpLocks/>
          </p:cNvGrpSpPr>
          <p:nvPr userDrawn="1"/>
        </p:nvGrpSpPr>
        <p:grpSpPr>
          <a:xfrm>
            <a:off x="9505297" y="1555981"/>
            <a:ext cx="831085" cy="831085"/>
            <a:chOff x="2677356" y="489672"/>
            <a:chExt cx="832104" cy="832104"/>
          </a:xfrm>
        </p:grpSpPr>
        <p:sp>
          <p:nvSpPr>
            <p:cNvPr id="26" name="Oval 25">
              <a:extLst>
                <a:ext uri="{FF2B5EF4-FFF2-40B4-BE49-F238E27FC236}">
                  <a16:creationId xmlns:a16="http://schemas.microsoft.com/office/drawing/2014/main" id="{9324040D-FBF3-4F36-9BD1-A74054D22449}"/>
                </a:ext>
              </a:extLst>
            </p:cNvPr>
            <p:cNvSpPr>
              <a:spLocks/>
            </p:cNvSpPr>
            <p:nvPr/>
          </p:nvSpPr>
          <p:spPr bwMode="auto">
            <a:xfrm>
              <a:off x="2677356" y="489672"/>
              <a:ext cx="832104" cy="832104"/>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 name="Oval 26">
              <a:extLst>
                <a:ext uri="{FF2B5EF4-FFF2-40B4-BE49-F238E27FC236}">
                  <a16:creationId xmlns:a16="http://schemas.microsoft.com/office/drawing/2014/main" id="{A5FFF9C2-9750-4D07-A174-45311498189B}"/>
                </a:ext>
              </a:extLst>
            </p:cNvPr>
            <p:cNvSpPr>
              <a:spLocks/>
            </p:cNvSpPr>
            <p:nvPr/>
          </p:nvSpPr>
          <p:spPr bwMode="auto">
            <a:xfrm>
              <a:off x="2719716" y="532032"/>
              <a:ext cx="747384" cy="747384"/>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8" name="Text Placeholder 3">
            <a:extLst>
              <a:ext uri="{FF2B5EF4-FFF2-40B4-BE49-F238E27FC236}">
                <a16:creationId xmlns:a16="http://schemas.microsoft.com/office/drawing/2014/main" id="{A71CC64B-046C-4EDA-87FD-FFFC55665B80}"/>
              </a:ext>
            </a:extLst>
          </p:cNvPr>
          <p:cNvSpPr>
            <a:spLocks noGrp="1"/>
          </p:cNvSpPr>
          <p:nvPr>
            <p:ph type="body" sz="quarter" idx="22" hasCustomPrompt="1"/>
          </p:nvPr>
        </p:nvSpPr>
        <p:spPr>
          <a:xfrm>
            <a:off x="670962"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39" name="Text Placeholder 3">
            <a:extLst>
              <a:ext uri="{FF2B5EF4-FFF2-40B4-BE49-F238E27FC236}">
                <a16:creationId xmlns:a16="http://schemas.microsoft.com/office/drawing/2014/main" id="{47984C98-D9A9-434D-8689-98745DD2FD04}"/>
              </a:ext>
            </a:extLst>
          </p:cNvPr>
          <p:cNvSpPr>
            <a:spLocks noGrp="1"/>
          </p:cNvSpPr>
          <p:nvPr>
            <p:ph type="body" sz="quarter" idx="23" hasCustomPrompt="1"/>
          </p:nvPr>
        </p:nvSpPr>
        <p:spPr>
          <a:xfrm>
            <a:off x="4495801"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FA7648D5-244D-43C5-9421-A8005FD206D7}"/>
              </a:ext>
            </a:extLst>
          </p:cNvPr>
          <p:cNvSpPr>
            <a:spLocks noGrp="1"/>
          </p:cNvSpPr>
          <p:nvPr>
            <p:ph type="body" sz="quarter" idx="24" hasCustomPrompt="1"/>
          </p:nvPr>
        </p:nvSpPr>
        <p:spPr>
          <a:xfrm>
            <a:off x="8320639" y="2625522"/>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Slide Number Placeholder 3">
            <a:extLst>
              <a:ext uri="{FF2B5EF4-FFF2-40B4-BE49-F238E27FC236}">
                <a16:creationId xmlns:a16="http://schemas.microsoft.com/office/drawing/2014/main" id="{AA210657-CBD2-4837-B944-6727782C4AF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82451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167887" cy="553998"/>
          </a:xfrm>
        </p:spPr>
        <p:txBody>
          <a:bodyPr anchor="ctr" anchorCtr="0">
            <a:spAutoFit/>
          </a:bodyPr>
          <a:lstStyle>
            <a:lvl1pPr>
              <a:defRPr>
                <a:solidFill>
                  <a:schemeClr val="accent1"/>
                </a:solidFill>
              </a:defRPr>
            </a:lvl1pPr>
          </a:lstStyle>
          <a:p>
            <a:r>
              <a:rPr lang="en-US"/>
              <a:t>Add Section Title</a:t>
            </a:r>
          </a:p>
        </p:txBody>
      </p:sp>
      <p:sp>
        <p:nvSpPr>
          <p:cNvPr id="19" name="Freeform: Shape 18">
            <a:extLst>
              <a:ext uri="{FF2B5EF4-FFF2-40B4-BE49-F238E27FC236}">
                <a16:creationId xmlns:a16="http://schemas.microsoft.com/office/drawing/2014/main" id="{803407A8-82DD-4AE1-B5FB-B4EF2F9C9FE4}"/>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63" name="Picture 62" descr="A person sitting on a bed&#10;&#10;Description automatically generated">
            <a:extLst>
              <a:ext uri="{FF2B5EF4-FFF2-40B4-BE49-F238E27FC236}">
                <a16:creationId xmlns:a16="http://schemas.microsoft.com/office/drawing/2014/main" id="{D58E4A70-2915-407A-A288-208A93BF2FA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1" y="2315074"/>
            <a:ext cx="2192365" cy="2226046"/>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55" name="Picture 54">
            <a:extLst>
              <a:ext uri="{FF2B5EF4-FFF2-40B4-BE49-F238E27FC236}">
                <a16:creationId xmlns:a16="http://schemas.microsoft.com/office/drawing/2014/main" id="{126A3741-2404-4D0C-AC41-B95C012A83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24830" y="90831"/>
            <a:ext cx="4434487" cy="218093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59" name="Picture 58">
            <a:extLst>
              <a:ext uri="{FF2B5EF4-FFF2-40B4-BE49-F238E27FC236}">
                <a16:creationId xmlns:a16="http://schemas.microsoft.com/office/drawing/2014/main" id="{2AFFB3F3-DBD4-4D7E-AE8D-ECA32FD4358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60" name="Picture 59">
            <a:extLst>
              <a:ext uri="{FF2B5EF4-FFF2-40B4-BE49-F238E27FC236}">
                <a16:creationId xmlns:a16="http://schemas.microsoft.com/office/drawing/2014/main" id="{5C108C0A-09C4-4B0A-A5B4-A28675540E8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424829" y="4586231"/>
            <a:ext cx="4434486" cy="2181210"/>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62" name="Picture 61">
            <a:extLst>
              <a:ext uri="{FF2B5EF4-FFF2-40B4-BE49-F238E27FC236}">
                <a16:creationId xmlns:a16="http://schemas.microsoft.com/office/drawing/2014/main" id="{171A705B-DDA4-482C-8FCA-BDD924BE0FFB}"/>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t="-1"/>
          <a:stretch/>
        </p:blipFill>
        <p:spPr>
          <a:xfrm>
            <a:off x="9909074" y="4586233"/>
            <a:ext cx="2192365" cy="218120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3" name="Picture 2" descr="A person standing in a room&#10;&#10;Description automatically generated">
            <a:extLst>
              <a:ext uri="{FF2B5EF4-FFF2-40B4-BE49-F238E27FC236}">
                <a16:creationId xmlns:a16="http://schemas.microsoft.com/office/drawing/2014/main" id="{58A8DA32-94D8-4A22-9AEE-87569997DDA3}"/>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l="22232" r="15271" b="746"/>
          <a:stretch/>
        </p:blipFill>
        <p:spPr>
          <a:xfrm>
            <a:off x="9909075" y="90830"/>
            <a:ext cx="2192365" cy="2180937"/>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spTree>
    <p:extLst>
      <p:ext uri="{BB962C8B-B14F-4D97-AF65-F5344CB8AC3E}">
        <p14:creationId xmlns:p14="http://schemas.microsoft.com/office/powerpoint/2010/main" val="3385324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650F4A92-DCDC-49BA-906F-D711DB97CBD1}"/>
              </a:ext>
            </a:extLst>
          </p:cNvPr>
          <p:cNvGrpSpPr/>
          <p:nvPr userDrawn="1"/>
        </p:nvGrpSpPr>
        <p:grpSpPr>
          <a:xfrm>
            <a:off x="3246977" y="831080"/>
            <a:ext cx="6860723" cy="6860669"/>
            <a:chOff x="3246977" y="831080"/>
            <a:chExt cx="6860723" cy="6860669"/>
          </a:xfrm>
        </p:grpSpPr>
        <p:sp>
          <p:nvSpPr>
            <p:cNvPr id="29" name="Freeform 89">
              <a:extLst>
                <a:ext uri="{FF2B5EF4-FFF2-40B4-BE49-F238E27FC236}">
                  <a16:creationId xmlns:a16="http://schemas.microsoft.com/office/drawing/2014/main" id="{86F75EFE-81F6-4E87-B736-155F9CFE0018}"/>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0" name="Freeform 90">
              <a:extLst>
                <a:ext uri="{FF2B5EF4-FFF2-40B4-BE49-F238E27FC236}">
                  <a16:creationId xmlns:a16="http://schemas.microsoft.com/office/drawing/2014/main" id="{40714717-A8E9-4A13-82C3-4CF01BA14BA0}"/>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1" name="Freeform 91">
              <a:extLst>
                <a:ext uri="{FF2B5EF4-FFF2-40B4-BE49-F238E27FC236}">
                  <a16:creationId xmlns:a16="http://schemas.microsoft.com/office/drawing/2014/main" id="{8AB131AB-1061-430F-B3CD-4F0E5B6C4C91}"/>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2" name="Freeform 92">
              <a:extLst>
                <a:ext uri="{FF2B5EF4-FFF2-40B4-BE49-F238E27FC236}">
                  <a16:creationId xmlns:a16="http://schemas.microsoft.com/office/drawing/2014/main" id="{7F23F44B-508D-4A51-BB22-61DA9193E345}"/>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 name="Freeform 93">
              <a:extLst>
                <a:ext uri="{FF2B5EF4-FFF2-40B4-BE49-F238E27FC236}">
                  <a16:creationId xmlns:a16="http://schemas.microsoft.com/office/drawing/2014/main" id="{47DA8A9A-5AAD-4E96-B94A-426CB0D9793B}"/>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4" name="Freeform 94">
              <a:extLst>
                <a:ext uri="{FF2B5EF4-FFF2-40B4-BE49-F238E27FC236}">
                  <a16:creationId xmlns:a16="http://schemas.microsoft.com/office/drawing/2014/main" id="{772D89C9-0AFD-4276-A586-6F32D3AD2BD3}"/>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5" name="Freeform 95">
              <a:extLst>
                <a:ext uri="{FF2B5EF4-FFF2-40B4-BE49-F238E27FC236}">
                  <a16:creationId xmlns:a16="http://schemas.microsoft.com/office/drawing/2014/main" id="{09521E93-6906-4073-87C4-D9697BA6EC6B}"/>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6" name="Freeform 96">
              <a:extLst>
                <a:ext uri="{FF2B5EF4-FFF2-40B4-BE49-F238E27FC236}">
                  <a16:creationId xmlns:a16="http://schemas.microsoft.com/office/drawing/2014/main" id="{D83650B3-6EE4-45CC-A399-97EC75851EA7}"/>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7" name="Freeform 97">
              <a:extLst>
                <a:ext uri="{FF2B5EF4-FFF2-40B4-BE49-F238E27FC236}">
                  <a16:creationId xmlns:a16="http://schemas.microsoft.com/office/drawing/2014/main" id="{776F3218-E514-4AC1-928D-6712427CDAA2}"/>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grpSp>
        <p:nvGrpSpPr>
          <p:cNvPr id="287" name="Group 286">
            <a:extLst>
              <a:ext uri="{FF2B5EF4-FFF2-40B4-BE49-F238E27FC236}">
                <a16:creationId xmlns:a16="http://schemas.microsoft.com/office/drawing/2014/main" id="{E3CE007B-7F7F-4A6D-9D55-4DBB747ACE33}"/>
              </a:ext>
            </a:extLst>
          </p:cNvPr>
          <p:cNvGrpSpPr>
            <a:grpSpLocks noChangeAspect="1"/>
          </p:cNvGrpSpPr>
          <p:nvPr userDrawn="1"/>
        </p:nvGrpSpPr>
        <p:grpSpPr>
          <a:xfrm>
            <a:off x="1855619" y="1555980"/>
            <a:ext cx="831086" cy="831086"/>
            <a:chOff x="3971738" y="2493822"/>
            <a:chExt cx="831086" cy="831086"/>
          </a:xfrm>
        </p:grpSpPr>
        <p:grpSp>
          <p:nvGrpSpPr>
            <p:cNvPr id="288" name="Group 287">
              <a:extLst>
                <a:ext uri="{FF2B5EF4-FFF2-40B4-BE49-F238E27FC236}">
                  <a16:creationId xmlns:a16="http://schemas.microsoft.com/office/drawing/2014/main" id="{CAA833C6-EB60-472E-B630-C3EB8290D13F}"/>
                </a:ext>
              </a:extLst>
            </p:cNvPr>
            <p:cNvGrpSpPr>
              <a:grpSpLocks/>
            </p:cNvGrpSpPr>
            <p:nvPr/>
          </p:nvGrpSpPr>
          <p:grpSpPr>
            <a:xfrm>
              <a:off x="3971738" y="2493822"/>
              <a:ext cx="831086" cy="831086"/>
              <a:chOff x="2677356" y="489672"/>
              <a:chExt cx="832104" cy="832104"/>
            </a:xfrm>
          </p:grpSpPr>
          <p:sp>
            <p:nvSpPr>
              <p:cNvPr id="297" name="Oval 296">
                <a:extLst>
                  <a:ext uri="{FF2B5EF4-FFF2-40B4-BE49-F238E27FC236}">
                    <a16:creationId xmlns:a16="http://schemas.microsoft.com/office/drawing/2014/main" id="{6CBFF4F7-12CD-49F7-ADAD-11223A81A58A}"/>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298" name="Oval 297">
                <a:extLst>
                  <a:ext uri="{FF2B5EF4-FFF2-40B4-BE49-F238E27FC236}">
                    <a16:creationId xmlns:a16="http://schemas.microsoft.com/office/drawing/2014/main" id="{E1473F34-8403-4467-A839-240E2E3CAC86}"/>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289" name="Group 288">
              <a:extLst>
                <a:ext uri="{FF2B5EF4-FFF2-40B4-BE49-F238E27FC236}">
                  <a16:creationId xmlns:a16="http://schemas.microsoft.com/office/drawing/2014/main" id="{DE664E5D-A9BB-41AF-91A1-C47CDAC0A758}"/>
                </a:ext>
                <a:ext uri="{C183D7F6-B498-43B3-948B-1728B52AA6E4}">
                  <adec:decorative xmlns:adec="http://schemas.microsoft.com/office/drawing/2017/decorative" val="1"/>
                </a:ext>
              </a:extLst>
            </p:cNvPr>
            <p:cNvGrpSpPr/>
            <p:nvPr/>
          </p:nvGrpSpPr>
          <p:grpSpPr>
            <a:xfrm>
              <a:off x="4173686" y="2705109"/>
              <a:ext cx="427190" cy="408512"/>
              <a:chOff x="694812" y="1944419"/>
              <a:chExt cx="840618" cy="803864"/>
            </a:xfrm>
          </p:grpSpPr>
          <p:cxnSp>
            <p:nvCxnSpPr>
              <p:cNvPr id="290" name="Straight Connector 43">
                <a:extLst>
                  <a:ext uri="{FF2B5EF4-FFF2-40B4-BE49-F238E27FC236}">
                    <a16:creationId xmlns:a16="http://schemas.microsoft.com/office/drawing/2014/main" id="{5D3593FD-74C4-4256-A7B2-58EAEB04C275}"/>
                  </a:ext>
                </a:extLst>
              </p:cNvPr>
              <p:cNvCxnSpPr>
                <a:cxnSpLocks/>
                <a:stCxn id="293" idx="2"/>
                <a:endCxn id="294" idx="3"/>
              </p:cNvCxnSpPr>
              <p:nvPr/>
            </p:nvCxnSpPr>
            <p:spPr>
              <a:xfrm flipH="1">
                <a:off x="871244" y="2403499"/>
                <a:ext cx="71150" cy="256569"/>
              </a:xfrm>
              <a:prstGeom prst="bentConnector3">
                <a:avLst>
                  <a:gd name="adj1" fmla="val 28431"/>
                </a:avLst>
              </a:prstGeom>
              <a:noFill/>
              <a:ln w="12700" cap="flat" cmpd="sng" algn="ctr">
                <a:solidFill>
                  <a:srgbClr val="50E6FF"/>
                </a:solidFill>
                <a:prstDash val="solid"/>
                <a:headEnd type="none"/>
                <a:tailEnd type="none"/>
              </a:ln>
              <a:effectLst/>
            </p:spPr>
          </p:cxnSp>
          <p:cxnSp>
            <p:nvCxnSpPr>
              <p:cNvPr id="291" name="Straight Connector 43">
                <a:extLst>
                  <a:ext uri="{FF2B5EF4-FFF2-40B4-BE49-F238E27FC236}">
                    <a16:creationId xmlns:a16="http://schemas.microsoft.com/office/drawing/2014/main" id="{B487A3BF-F88D-4C3D-8523-5FCAC07962ED}"/>
                  </a:ext>
                </a:extLst>
              </p:cNvPr>
              <p:cNvCxnSpPr>
                <a:cxnSpLocks/>
                <a:endCxn id="296" idx="1"/>
              </p:cNvCxnSpPr>
              <p:nvPr/>
            </p:nvCxnSpPr>
            <p:spPr>
              <a:xfrm rot="16200000" flipH="1">
                <a:off x="1210598" y="2511667"/>
                <a:ext cx="256569" cy="40232"/>
              </a:xfrm>
              <a:prstGeom prst="bentConnector2">
                <a:avLst/>
              </a:prstGeom>
              <a:noFill/>
              <a:ln w="12700" cap="flat" cmpd="sng" algn="ctr">
                <a:solidFill>
                  <a:srgbClr val="50E6FF"/>
                </a:solidFill>
                <a:prstDash val="solid"/>
                <a:headEnd type="none"/>
                <a:tailEnd type="none"/>
              </a:ln>
              <a:effectLst/>
            </p:spPr>
          </p:cxnSp>
          <p:cxnSp>
            <p:nvCxnSpPr>
              <p:cNvPr id="292" name="Straight Connector 43">
                <a:extLst>
                  <a:ext uri="{FF2B5EF4-FFF2-40B4-BE49-F238E27FC236}">
                    <a16:creationId xmlns:a16="http://schemas.microsoft.com/office/drawing/2014/main" id="{E29B9372-43AC-44A9-8F96-72AA851ACD9C}"/>
                  </a:ext>
                </a:extLst>
              </p:cNvPr>
              <p:cNvCxnSpPr>
                <a:cxnSpLocks/>
                <a:endCxn id="295" idx="0"/>
              </p:cNvCxnSpPr>
              <p:nvPr/>
            </p:nvCxnSpPr>
            <p:spPr>
              <a:xfrm flipH="1">
                <a:off x="1115122" y="2403499"/>
                <a:ext cx="0" cy="168353"/>
              </a:xfrm>
              <a:prstGeom prst="straightConnector1">
                <a:avLst/>
              </a:prstGeom>
              <a:noFill/>
              <a:ln w="12700" cap="flat" cmpd="sng" algn="ctr">
                <a:solidFill>
                  <a:srgbClr val="50E6FF"/>
                </a:solidFill>
                <a:prstDash val="solid"/>
                <a:headEnd type="none"/>
                <a:tailEnd type="none"/>
              </a:ln>
              <a:effectLst/>
            </p:spPr>
          </p:cxnSp>
          <p:sp>
            <p:nvSpPr>
              <p:cNvPr id="293" name="cloud" title="Icon of a cloud">
                <a:extLst>
                  <a:ext uri="{FF2B5EF4-FFF2-40B4-BE49-F238E27FC236}">
                    <a16:creationId xmlns:a16="http://schemas.microsoft.com/office/drawing/2014/main" id="{8D791E9D-17E2-48FF-9D53-6CDEF328015D}"/>
                  </a:ext>
                </a:extLst>
              </p:cNvPr>
              <p:cNvSpPr>
                <a:spLocks noChangeAspect="1"/>
              </p:cNvSpPr>
              <p:nvPr/>
            </p:nvSpPr>
            <p:spPr bwMode="auto">
              <a:xfrm>
                <a:off x="756803" y="1944419"/>
                <a:ext cx="725492" cy="45908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4" name="Rectangle: Rounded Corners 293">
                <a:extLst>
                  <a:ext uri="{FF2B5EF4-FFF2-40B4-BE49-F238E27FC236}">
                    <a16:creationId xmlns:a16="http://schemas.microsoft.com/office/drawing/2014/main" id="{32815D83-CC2E-4AB7-A8F8-4820A01BCD4D}"/>
                  </a:ext>
                </a:extLst>
              </p:cNvPr>
              <p:cNvSpPr/>
              <p:nvPr/>
            </p:nvSpPr>
            <p:spPr bwMode="auto">
              <a:xfrm>
                <a:off x="694812"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5" name="Rectangle: Rounded Corners 294">
                <a:extLst>
                  <a:ext uri="{FF2B5EF4-FFF2-40B4-BE49-F238E27FC236}">
                    <a16:creationId xmlns:a16="http://schemas.microsoft.com/office/drawing/2014/main" id="{7368E87A-FFB7-4F81-88BA-DEED2DA208DC}"/>
                  </a:ext>
                </a:extLst>
              </p:cNvPr>
              <p:cNvSpPr/>
              <p:nvPr/>
            </p:nvSpPr>
            <p:spPr bwMode="auto">
              <a:xfrm>
                <a:off x="1026905"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6" name="Rectangle: Rounded Corners 295">
                <a:extLst>
                  <a:ext uri="{FF2B5EF4-FFF2-40B4-BE49-F238E27FC236}">
                    <a16:creationId xmlns:a16="http://schemas.microsoft.com/office/drawing/2014/main" id="{1577DBCE-6F93-43CC-AB38-AC13611F934E}"/>
                  </a:ext>
                </a:extLst>
              </p:cNvPr>
              <p:cNvSpPr/>
              <p:nvPr/>
            </p:nvSpPr>
            <p:spPr bwMode="auto">
              <a:xfrm>
                <a:off x="1358998"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grpSp>
        <p:nvGrpSpPr>
          <p:cNvPr id="299" name="Group 298">
            <a:extLst>
              <a:ext uri="{FF2B5EF4-FFF2-40B4-BE49-F238E27FC236}">
                <a16:creationId xmlns:a16="http://schemas.microsoft.com/office/drawing/2014/main" id="{F2C892A3-B9DB-4563-A243-2E0A8A5BFFCE}"/>
              </a:ext>
            </a:extLst>
          </p:cNvPr>
          <p:cNvGrpSpPr>
            <a:grpSpLocks noChangeAspect="1"/>
          </p:cNvGrpSpPr>
          <p:nvPr userDrawn="1"/>
        </p:nvGrpSpPr>
        <p:grpSpPr>
          <a:xfrm>
            <a:off x="5680457" y="1555980"/>
            <a:ext cx="831086" cy="831086"/>
            <a:chOff x="2843913" y="1124181"/>
            <a:chExt cx="831086" cy="831086"/>
          </a:xfrm>
        </p:grpSpPr>
        <p:grpSp>
          <p:nvGrpSpPr>
            <p:cNvPr id="300" name="Group 299">
              <a:extLst>
                <a:ext uri="{FF2B5EF4-FFF2-40B4-BE49-F238E27FC236}">
                  <a16:creationId xmlns:a16="http://schemas.microsoft.com/office/drawing/2014/main" id="{4C30EF90-F118-45F4-AD0D-9EE844E4B643}"/>
                </a:ext>
              </a:extLst>
            </p:cNvPr>
            <p:cNvGrpSpPr>
              <a:grpSpLocks/>
            </p:cNvGrpSpPr>
            <p:nvPr/>
          </p:nvGrpSpPr>
          <p:grpSpPr>
            <a:xfrm>
              <a:off x="2843913" y="1124181"/>
              <a:ext cx="831086" cy="831086"/>
              <a:chOff x="2677356" y="489672"/>
              <a:chExt cx="832104" cy="832104"/>
            </a:xfrm>
          </p:grpSpPr>
          <p:sp>
            <p:nvSpPr>
              <p:cNvPr id="326" name="Oval 325">
                <a:extLst>
                  <a:ext uri="{FF2B5EF4-FFF2-40B4-BE49-F238E27FC236}">
                    <a16:creationId xmlns:a16="http://schemas.microsoft.com/office/drawing/2014/main" id="{3CAA0305-D487-4E28-8C35-06AAEF5DB484}"/>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327" name="Oval 326">
                <a:extLst>
                  <a:ext uri="{FF2B5EF4-FFF2-40B4-BE49-F238E27FC236}">
                    <a16:creationId xmlns:a16="http://schemas.microsoft.com/office/drawing/2014/main" id="{3158A2CA-DCD9-40BA-BF62-7BB117E0C1EF}"/>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301" name="Group 300">
              <a:extLst>
                <a:ext uri="{FF2B5EF4-FFF2-40B4-BE49-F238E27FC236}">
                  <a16:creationId xmlns:a16="http://schemas.microsoft.com/office/drawing/2014/main" id="{F75C77B7-F414-45B6-86AF-E8D069E2683F}"/>
                </a:ext>
              </a:extLst>
            </p:cNvPr>
            <p:cNvGrpSpPr/>
            <p:nvPr/>
          </p:nvGrpSpPr>
          <p:grpSpPr>
            <a:xfrm>
              <a:off x="2965947" y="1240473"/>
              <a:ext cx="548304" cy="559028"/>
              <a:chOff x="5783444" y="1968595"/>
              <a:chExt cx="587021" cy="598502"/>
            </a:xfrm>
          </p:grpSpPr>
          <p:grpSp>
            <p:nvGrpSpPr>
              <p:cNvPr id="302" name="Group 301">
                <a:extLst>
                  <a:ext uri="{FF2B5EF4-FFF2-40B4-BE49-F238E27FC236}">
                    <a16:creationId xmlns:a16="http://schemas.microsoft.com/office/drawing/2014/main" id="{20195278-A67E-4DDC-9D27-D1618AD840F6}"/>
                  </a:ext>
                </a:extLst>
              </p:cNvPr>
              <p:cNvGrpSpPr/>
              <p:nvPr/>
            </p:nvGrpSpPr>
            <p:grpSpPr>
              <a:xfrm>
                <a:off x="6090248" y="1986513"/>
                <a:ext cx="151887" cy="229177"/>
                <a:chOff x="5946306" y="2679392"/>
                <a:chExt cx="299388" cy="451736"/>
              </a:xfrm>
            </p:grpSpPr>
            <p:sp>
              <p:nvSpPr>
                <p:cNvPr id="323" name="Freeform: Shape 322">
                  <a:extLst>
                    <a:ext uri="{FF2B5EF4-FFF2-40B4-BE49-F238E27FC236}">
                      <a16:creationId xmlns:a16="http://schemas.microsoft.com/office/drawing/2014/main" id="{436EA242-5520-415A-AF93-A211F93EE974}"/>
                    </a:ext>
                  </a:extLst>
                </p:cNvPr>
                <p:cNvSpPr/>
                <p:nvPr/>
              </p:nvSpPr>
              <p:spPr>
                <a:xfrm>
                  <a:off x="6021800" y="3017208"/>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4" name="Freeform: Shape 323">
                  <a:extLst>
                    <a:ext uri="{FF2B5EF4-FFF2-40B4-BE49-F238E27FC236}">
                      <a16:creationId xmlns:a16="http://schemas.microsoft.com/office/drawing/2014/main" id="{91EB97C3-584B-4C09-B877-A21A472F0CB3}"/>
                    </a:ext>
                  </a:extLst>
                </p:cNvPr>
                <p:cNvSpPr/>
                <p:nvPr/>
              </p:nvSpPr>
              <p:spPr>
                <a:xfrm>
                  <a:off x="6033838" y="3069918"/>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5" name="Freeform: Shape 324">
                  <a:extLst>
                    <a:ext uri="{FF2B5EF4-FFF2-40B4-BE49-F238E27FC236}">
                      <a16:creationId xmlns:a16="http://schemas.microsoft.com/office/drawing/2014/main" id="{AA5818AF-FA02-463B-98AA-97399BE896C7}"/>
                    </a:ext>
                  </a:extLst>
                </p:cNvPr>
                <p:cNvSpPr/>
                <p:nvPr/>
              </p:nvSpPr>
              <p:spPr>
                <a:xfrm>
                  <a:off x="5946306" y="2679392"/>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303" name="Graphic 89">
                <a:extLst>
                  <a:ext uri="{FF2B5EF4-FFF2-40B4-BE49-F238E27FC236}">
                    <a16:creationId xmlns:a16="http://schemas.microsoft.com/office/drawing/2014/main" id="{2E9202A6-1A69-4E0C-8CB4-2ED8A8810716}"/>
                  </a:ext>
                </a:extLst>
              </p:cNvPr>
              <p:cNvGrpSpPr/>
              <p:nvPr/>
            </p:nvGrpSpPr>
            <p:grpSpPr>
              <a:xfrm>
                <a:off x="6142963" y="2251984"/>
                <a:ext cx="227502" cy="315113"/>
                <a:chOff x="4186213" y="2461810"/>
                <a:chExt cx="466725" cy="646461"/>
              </a:xfrm>
            </p:grpSpPr>
            <p:sp>
              <p:nvSpPr>
                <p:cNvPr id="314" name="Freeform: Shape 313">
                  <a:extLst>
                    <a:ext uri="{FF2B5EF4-FFF2-40B4-BE49-F238E27FC236}">
                      <a16:creationId xmlns:a16="http://schemas.microsoft.com/office/drawing/2014/main" id="{32268C28-6DA1-4A58-BF70-789D51141866}"/>
                    </a:ext>
                  </a:extLst>
                </p:cNvPr>
                <p:cNvSpPr/>
                <p:nvPr/>
              </p:nvSpPr>
              <p:spPr>
                <a:xfrm>
                  <a:off x="4255745" y="2557726"/>
                  <a:ext cx="329184" cy="330327"/>
                </a:xfrm>
                <a:custGeom>
                  <a:avLst/>
                  <a:gdLst>
                    <a:gd name="connsiteX0" fmla="*/ 329184 w 329184"/>
                    <a:gd name="connsiteY0" fmla="*/ 165164 h 330327"/>
                    <a:gd name="connsiteX1" fmla="*/ 327660 w 329184"/>
                    <a:gd name="connsiteY1" fmla="*/ 187166 h 330327"/>
                    <a:gd name="connsiteX2" fmla="*/ 164592 w 329184"/>
                    <a:gd name="connsiteY2" fmla="*/ 330327 h 330327"/>
                    <a:gd name="connsiteX3" fmla="*/ 1524 w 329184"/>
                    <a:gd name="connsiteY3" fmla="*/ 187357 h 330327"/>
                    <a:gd name="connsiteX4" fmla="*/ 0 w 329184"/>
                    <a:gd name="connsiteY4" fmla="*/ 165164 h 330327"/>
                    <a:gd name="connsiteX5" fmla="*/ 149352 w 329184"/>
                    <a:gd name="connsiteY5" fmla="*/ 762 h 330327"/>
                    <a:gd name="connsiteX6" fmla="*/ 156115 w 329184"/>
                    <a:gd name="connsiteY6" fmla="*/ 191 h 330327"/>
                    <a:gd name="connsiteX7" fmla="*/ 164592 w 329184"/>
                    <a:gd name="connsiteY7" fmla="*/ 0 h 330327"/>
                    <a:gd name="connsiteX8" fmla="*/ 329184 w 329184"/>
                    <a:gd name="connsiteY8" fmla="*/ 165164 h 33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 h="330327">
                      <a:moveTo>
                        <a:pt x="329184" y="165164"/>
                      </a:moveTo>
                      <a:cubicBezTo>
                        <a:pt x="329184" y="172688"/>
                        <a:pt x="328708" y="180023"/>
                        <a:pt x="327660" y="187166"/>
                      </a:cubicBezTo>
                      <a:cubicBezTo>
                        <a:pt x="316992" y="268605"/>
                        <a:pt x="247459" y="330327"/>
                        <a:pt x="164592" y="330327"/>
                      </a:cubicBezTo>
                      <a:cubicBezTo>
                        <a:pt x="80296" y="330327"/>
                        <a:pt x="12002" y="268700"/>
                        <a:pt x="1524" y="187357"/>
                      </a:cubicBezTo>
                      <a:cubicBezTo>
                        <a:pt x="476" y="180118"/>
                        <a:pt x="0" y="172688"/>
                        <a:pt x="0" y="165164"/>
                      </a:cubicBezTo>
                      <a:cubicBezTo>
                        <a:pt x="0" y="79629"/>
                        <a:pt x="64865" y="8382"/>
                        <a:pt x="149352" y="762"/>
                      </a:cubicBezTo>
                      <a:cubicBezTo>
                        <a:pt x="151543" y="476"/>
                        <a:pt x="153829" y="286"/>
                        <a:pt x="156115" y="191"/>
                      </a:cubicBezTo>
                      <a:cubicBezTo>
                        <a:pt x="158972" y="95"/>
                        <a:pt x="161735" y="0"/>
                        <a:pt x="164592" y="0"/>
                      </a:cubicBezTo>
                      <a:cubicBezTo>
                        <a:pt x="254794" y="0"/>
                        <a:pt x="329184" y="74581"/>
                        <a:pt x="329184" y="16516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5" name="Freeform: Shape 314">
                  <a:extLst>
                    <a:ext uri="{FF2B5EF4-FFF2-40B4-BE49-F238E27FC236}">
                      <a16:creationId xmlns:a16="http://schemas.microsoft.com/office/drawing/2014/main" id="{D644AD0C-537F-44C4-AAB7-612553D65F7C}"/>
                    </a:ext>
                  </a:extLst>
                </p:cNvPr>
                <p:cNvSpPr/>
                <p:nvPr/>
              </p:nvSpPr>
              <p:spPr>
                <a:xfrm>
                  <a:off x="4186213" y="2896340"/>
                  <a:ext cx="466725" cy="211931"/>
                </a:xfrm>
                <a:custGeom>
                  <a:avLst/>
                  <a:gdLst>
                    <a:gd name="connsiteX0" fmla="*/ 466725 w 466725"/>
                    <a:gd name="connsiteY0" fmla="*/ 211931 h 211931"/>
                    <a:gd name="connsiteX1" fmla="*/ 0 w 466725"/>
                    <a:gd name="connsiteY1" fmla="*/ 211931 h 211931"/>
                    <a:gd name="connsiteX2" fmla="*/ 132874 w 466725"/>
                    <a:gd name="connsiteY2" fmla="*/ 95 h 211931"/>
                    <a:gd name="connsiteX3" fmla="*/ 132969 w 466725"/>
                    <a:gd name="connsiteY3" fmla="*/ 95 h 211931"/>
                    <a:gd name="connsiteX4" fmla="*/ 234791 w 466725"/>
                    <a:gd name="connsiteY4" fmla="*/ 95250 h 211931"/>
                    <a:gd name="connsiteX5" fmla="*/ 335090 w 466725"/>
                    <a:gd name="connsiteY5" fmla="*/ 0 h 211931"/>
                    <a:gd name="connsiteX6" fmla="*/ 466725 w 466725"/>
                    <a:gd name="connsiteY6"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211931">
                      <a:moveTo>
                        <a:pt x="466725" y="211931"/>
                      </a:moveTo>
                      <a:lnTo>
                        <a:pt x="0" y="211931"/>
                      </a:lnTo>
                      <a:cubicBezTo>
                        <a:pt x="0" y="119063"/>
                        <a:pt x="54483" y="38291"/>
                        <a:pt x="132874" y="95"/>
                      </a:cubicBezTo>
                      <a:cubicBezTo>
                        <a:pt x="132874" y="191"/>
                        <a:pt x="132874" y="191"/>
                        <a:pt x="132969" y="95"/>
                      </a:cubicBezTo>
                      <a:cubicBezTo>
                        <a:pt x="234791" y="95250"/>
                        <a:pt x="234791" y="95250"/>
                        <a:pt x="234791" y="95250"/>
                      </a:cubicBezTo>
                      <a:cubicBezTo>
                        <a:pt x="280607" y="51626"/>
                        <a:pt x="312706" y="21336"/>
                        <a:pt x="335090" y="0"/>
                      </a:cubicBezTo>
                      <a:cubicBezTo>
                        <a:pt x="413195" y="38100"/>
                        <a:pt x="466725" y="118872"/>
                        <a:pt x="466725" y="211931"/>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6" name="Freeform: Shape 315">
                  <a:extLst>
                    <a:ext uri="{FF2B5EF4-FFF2-40B4-BE49-F238E27FC236}">
                      <a16:creationId xmlns:a16="http://schemas.microsoft.com/office/drawing/2014/main" id="{377E96B8-C467-489E-9440-4FD0C212A89A}"/>
                    </a:ext>
                  </a:extLst>
                </p:cNvPr>
                <p:cNvSpPr/>
                <p:nvPr/>
              </p:nvSpPr>
              <p:spPr>
                <a:xfrm>
                  <a:off x="4255745" y="2539533"/>
                  <a:ext cx="157543" cy="205549"/>
                </a:xfrm>
                <a:custGeom>
                  <a:avLst/>
                  <a:gdLst>
                    <a:gd name="connsiteX0" fmla="*/ 157544 w 157543"/>
                    <a:gd name="connsiteY0" fmla="*/ 39529 h 205549"/>
                    <a:gd name="connsiteX1" fmla="*/ 152781 w 157543"/>
                    <a:gd name="connsiteY1" fmla="*/ 79057 h 205549"/>
                    <a:gd name="connsiteX2" fmla="*/ 1524 w 157543"/>
                    <a:gd name="connsiteY2" fmla="*/ 205550 h 205549"/>
                    <a:gd name="connsiteX3" fmla="*/ 0 w 157543"/>
                    <a:gd name="connsiteY3" fmla="*/ 183356 h 205549"/>
                    <a:gd name="connsiteX4" fmla="*/ 149352 w 157543"/>
                    <a:gd name="connsiteY4" fmla="*/ 18955 h 205549"/>
                    <a:gd name="connsiteX5" fmla="*/ 152781 w 157543"/>
                    <a:gd name="connsiteY5" fmla="*/ 0 h 205549"/>
                    <a:gd name="connsiteX6" fmla="*/ 156115 w 157543"/>
                    <a:gd name="connsiteY6" fmla="*/ 18383 h 205549"/>
                    <a:gd name="connsiteX7" fmla="*/ 157544 w 157543"/>
                    <a:gd name="connsiteY7" fmla="*/ 39529 h 2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43" h="205549">
                      <a:moveTo>
                        <a:pt x="157544" y="39529"/>
                      </a:moveTo>
                      <a:cubicBezTo>
                        <a:pt x="157544" y="53150"/>
                        <a:pt x="155924" y="66389"/>
                        <a:pt x="152781" y="79057"/>
                      </a:cubicBezTo>
                      <a:cubicBezTo>
                        <a:pt x="135827" y="148685"/>
                        <a:pt x="75152" y="201073"/>
                        <a:pt x="1524" y="205550"/>
                      </a:cubicBezTo>
                      <a:cubicBezTo>
                        <a:pt x="476" y="198311"/>
                        <a:pt x="0" y="190881"/>
                        <a:pt x="0" y="183356"/>
                      </a:cubicBezTo>
                      <a:cubicBezTo>
                        <a:pt x="0" y="97822"/>
                        <a:pt x="64865" y="26575"/>
                        <a:pt x="149352" y="18955"/>
                      </a:cubicBezTo>
                      <a:cubicBezTo>
                        <a:pt x="150114" y="12478"/>
                        <a:pt x="151257" y="6191"/>
                        <a:pt x="152781" y="0"/>
                      </a:cubicBezTo>
                      <a:cubicBezTo>
                        <a:pt x="154305" y="6001"/>
                        <a:pt x="155448" y="12097"/>
                        <a:pt x="156115" y="18383"/>
                      </a:cubicBezTo>
                      <a:cubicBezTo>
                        <a:pt x="157067" y="25241"/>
                        <a:pt x="157544" y="32385"/>
                        <a:pt x="157544" y="39529"/>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7" name="Freeform: Shape 316">
                  <a:extLst>
                    <a:ext uri="{FF2B5EF4-FFF2-40B4-BE49-F238E27FC236}">
                      <a16:creationId xmlns:a16="http://schemas.microsoft.com/office/drawing/2014/main" id="{FEE671C8-2D3E-4D8B-830B-143EA32E5D88}"/>
                    </a:ext>
                  </a:extLst>
                </p:cNvPr>
                <p:cNvSpPr/>
                <p:nvPr/>
              </p:nvSpPr>
              <p:spPr>
                <a:xfrm>
                  <a:off x="4403764" y="2539533"/>
                  <a:ext cx="181165" cy="205930"/>
                </a:xfrm>
                <a:custGeom>
                  <a:avLst/>
                  <a:gdLst>
                    <a:gd name="connsiteX0" fmla="*/ 181166 w 181165"/>
                    <a:gd name="connsiteY0" fmla="*/ 183356 h 205930"/>
                    <a:gd name="connsiteX1" fmla="*/ 179642 w 181165"/>
                    <a:gd name="connsiteY1" fmla="*/ 205359 h 205930"/>
                    <a:gd name="connsiteX2" fmla="*/ 166402 w 181165"/>
                    <a:gd name="connsiteY2" fmla="*/ 205931 h 205930"/>
                    <a:gd name="connsiteX3" fmla="*/ 4763 w 181165"/>
                    <a:gd name="connsiteY3" fmla="*/ 79057 h 205930"/>
                    <a:gd name="connsiteX4" fmla="*/ 0 w 181165"/>
                    <a:gd name="connsiteY4" fmla="*/ 39529 h 205930"/>
                    <a:gd name="connsiteX5" fmla="*/ 1333 w 181165"/>
                    <a:gd name="connsiteY5" fmla="*/ 18955 h 205930"/>
                    <a:gd name="connsiteX6" fmla="*/ 4763 w 181165"/>
                    <a:gd name="connsiteY6" fmla="*/ 0 h 205930"/>
                    <a:gd name="connsiteX7" fmla="*/ 8096 w 181165"/>
                    <a:gd name="connsiteY7" fmla="*/ 18383 h 205930"/>
                    <a:gd name="connsiteX8" fmla="*/ 16573 w 181165"/>
                    <a:gd name="connsiteY8" fmla="*/ 18193 h 205930"/>
                    <a:gd name="connsiteX9" fmla="*/ 181166 w 181165"/>
                    <a:gd name="connsiteY9" fmla="*/ 183356 h 20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65" h="205930">
                      <a:moveTo>
                        <a:pt x="181166" y="183356"/>
                      </a:moveTo>
                      <a:cubicBezTo>
                        <a:pt x="181166" y="190881"/>
                        <a:pt x="180689" y="198215"/>
                        <a:pt x="179642" y="205359"/>
                      </a:cubicBezTo>
                      <a:cubicBezTo>
                        <a:pt x="175260" y="205740"/>
                        <a:pt x="170878" y="205931"/>
                        <a:pt x="166402" y="205931"/>
                      </a:cubicBezTo>
                      <a:cubicBezTo>
                        <a:pt x="88106" y="205931"/>
                        <a:pt x="22479" y="151924"/>
                        <a:pt x="4763" y="79057"/>
                      </a:cubicBezTo>
                      <a:cubicBezTo>
                        <a:pt x="1619" y="66389"/>
                        <a:pt x="0" y="53150"/>
                        <a:pt x="0" y="39529"/>
                      </a:cubicBezTo>
                      <a:cubicBezTo>
                        <a:pt x="0" y="32576"/>
                        <a:pt x="476" y="25717"/>
                        <a:pt x="1333" y="18955"/>
                      </a:cubicBezTo>
                      <a:cubicBezTo>
                        <a:pt x="2095" y="12478"/>
                        <a:pt x="3239" y="6191"/>
                        <a:pt x="4763" y="0"/>
                      </a:cubicBezTo>
                      <a:cubicBezTo>
                        <a:pt x="6286" y="6001"/>
                        <a:pt x="7430" y="12097"/>
                        <a:pt x="8096" y="18383"/>
                      </a:cubicBezTo>
                      <a:cubicBezTo>
                        <a:pt x="10954" y="18288"/>
                        <a:pt x="13716" y="18193"/>
                        <a:pt x="16573" y="18193"/>
                      </a:cubicBezTo>
                      <a:cubicBezTo>
                        <a:pt x="106775" y="18193"/>
                        <a:pt x="181166" y="92774"/>
                        <a:pt x="181166" y="183356"/>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18" name="Graphic 89">
                  <a:extLst>
                    <a:ext uri="{FF2B5EF4-FFF2-40B4-BE49-F238E27FC236}">
                      <a16:creationId xmlns:a16="http://schemas.microsoft.com/office/drawing/2014/main" id="{195CFA8F-6837-4798-AB2F-D780003ECDAD}"/>
                    </a:ext>
                  </a:extLst>
                </p:cNvPr>
                <p:cNvGrpSpPr/>
                <p:nvPr/>
              </p:nvGrpSpPr>
              <p:grpSpPr>
                <a:xfrm>
                  <a:off x="4276795" y="2461810"/>
                  <a:ext cx="273081" cy="162972"/>
                  <a:chOff x="4276795" y="2461810"/>
                  <a:chExt cx="273081" cy="162972"/>
                </a:xfrm>
              </p:grpSpPr>
              <p:sp>
                <p:nvSpPr>
                  <p:cNvPr id="319" name="Freeform: Shape 318">
                    <a:extLst>
                      <a:ext uri="{FF2B5EF4-FFF2-40B4-BE49-F238E27FC236}">
                        <a16:creationId xmlns:a16="http://schemas.microsoft.com/office/drawing/2014/main" id="{01FB7E91-2E3B-49B3-82AB-8A9AA1809207}"/>
                      </a:ext>
                    </a:extLst>
                  </p:cNvPr>
                  <p:cNvSpPr/>
                  <p:nvPr/>
                </p:nvSpPr>
                <p:spPr>
                  <a:xfrm>
                    <a:off x="4276795" y="2461810"/>
                    <a:ext cx="273081" cy="162972"/>
                  </a:xfrm>
                  <a:custGeom>
                    <a:avLst/>
                    <a:gdLst>
                      <a:gd name="connsiteX0" fmla="*/ 237077 w 273081"/>
                      <a:gd name="connsiteY0" fmla="*/ 162973 h 162972"/>
                      <a:gd name="connsiteX1" fmla="*/ 36004 w 273081"/>
                      <a:gd name="connsiteY1" fmla="*/ 162973 h 162972"/>
                      <a:gd name="connsiteX2" fmla="*/ 0 w 273081"/>
                      <a:gd name="connsiteY2" fmla="*/ 72009 h 162972"/>
                      <a:gd name="connsiteX3" fmla="*/ 136493 w 273081"/>
                      <a:gd name="connsiteY3" fmla="*/ 0 h 162972"/>
                      <a:gd name="connsiteX4" fmla="*/ 273082 w 273081"/>
                      <a:gd name="connsiteY4" fmla="*/ 72009 h 1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81" h="162972">
                        <a:moveTo>
                          <a:pt x="237077" y="162973"/>
                        </a:moveTo>
                        <a:lnTo>
                          <a:pt x="36004" y="162973"/>
                        </a:lnTo>
                        <a:lnTo>
                          <a:pt x="0" y="72009"/>
                        </a:lnTo>
                        <a:lnTo>
                          <a:pt x="136493" y="0"/>
                        </a:lnTo>
                        <a:lnTo>
                          <a:pt x="273082" y="72009"/>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20" name="Graphic 89">
                    <a:extLst>
                      <a:ext uri="{FF2B5EF4-FFF2-40B4-BE49-F238E27FC236}">
                        <a16:creationId xmlns:a16="http://schemas.microsoft.com/office/drawing/2014/main" id="{3F49E9F9-BE05-4610-884D-084FAC0AD2D9}"/>
                      </a:ext>
                    </a:extLst>
                  </p:cNvPr>
                  <p:cNvGrpSpPr/>
                  <p:nvPr/>
                </p:nvGrpSpPr>
                <p:grpSpPr>
                  <a:xfrm>
                    <a:off x="4379951" y="2517721"/>
                    <a:ext cx="66675" cy="66675"/>
                    <a:chOff x="4379951" y="2517721"/>
                    <a:chExt cx="66675" cy="66675"/>
                  </a:xfrm>
                  <a:solidFill>
                    <a:srgbClr val="FFFFFF"/>
                  </a:solidFill>
                </p:grpSpPr>
                <p:sp>
                  <p:nvSpPr>
                    <p:cNvPr id="321" name="Freeform: Shape 320">
                      <a:extLst>
                        <a:ext uri="{FF2B5EF4-FFF2-40B4-BE49-F238E27FC236}">
                          <a16:creationId xmlns:a16="http://schemas.microsoft.com/office/drawing/2014/main" id="{A849F0FF-3C7F-443E-8C10-AB7AB09789FF}"/>
                        </a:ext>
                      </a:extLst>
                    </p:cNvPr>
                    <p:cNvSpPr/>
                    <p:nvPr/>
                  </p:nvSpPr>
                  <p:spPr>
                    <a:xfrm>
                      <a:off x="4403764" y="2517721"/>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2" name="Freeform: Shape 321">
                      <a:extLst>
                        <a:ext uri="{FF2B5EF4-FFF2-40B4-BE49-F238E27FC236}">
                          <a16:creationId xmlns:a16="http://schemas.microsoft.com/office/drawing/2014/main" id="{ADBC8776-E3ED-483E-A0DF-6F5613294FC6}"/>
                        </a:ext>
                      </a:extLst>
                    </p:cNvPr>
                    <p:cNvSpPr/>
                    <p:nvPr/>
                  </p:nvSpPr>
                  <p:spPr>
                    <a:xfrm>
                      <a:off x="4379951" y="2541534"/>
                      <a:ext cx="66675" cy="19050"/>
                    </a:xfrm>
                    <a:custGeom>
                      <a:avLst/>
                      <a:gdLst>
                        <a:gd name="connsiteX0" fmla="*/ 0 w 66675"/>
                        <a:gd name="connsiteY0" fmla="*/ 0 h 19050"/>
                        <a:gd name="connsiteX1" fmla="*/ 66675 w 66675"/>
                        <a:gd name="connsiteY1" fmla="*/ 0 h 19050"/>
                        <a:gd name="connsiteX2" fmla="*/ 66675 w 66675"/>
                        <a:gd name="connsiteY2" fmla="*/ 19050 h 19050"/>
                        <a:gd name="connsiteX3" fmla="*/ 0 w 666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6675" h="19050">
                          <a:moveTo>
                            <a:pt x="0" y="0"/>
                          </a:moveTo>
                          <a:lnTo>
                            <a:pt x="66675" y="0"/>
                          </a:lnTo>
                          <a:lnTo>
                            <a:pt x="66675" y="19050"/>
                          </a:lnTo>
                          <a:lnTo>
                            <a:pt x="0" y="19050"/>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04" name="Graphic 88">
                <a:extLst>
                  <a:ext uri="{FF2B5EF4-FFF2-40B4-BE49-F238E27FC236}">
                    <a16:creationId xmlns:a16="http://schemas.microsoft.com/office/drawing/2014/main" id="{D4FEECB0-2A7E-4187-968E-EA23F6531D26}"/>
                  </a:ext>
                </a:extLst>
              </p:cNvPr>
              <p:cNvGrpSpPr/>
              <p:nvPr/>
            </p:nvGrpSpPr>
            <p:grpSpPr>
              <a:xfrm>
                <a:off x="5783444" y="1968595"/>
                <a:ext cx="279091" cy="323508"/>
                <a:chOff x="4612047" y="1918885"/>
                <a:chExt cx="464438" cy="538353"/>
              </a:xfrm>
            </p:grpSpPr>
            <p:sp>
              <p:nvSpPr>
                <p:cNvPr id="305" name="Freeform: Shape 304">
                  <a:extLst>
                    <a:ext uri="{FF2B5EF4-FFF2-40B4-BE49-F238E27FC236}">
                      <a16:creationId xmlns:a16="http://schemas.microsoft.com/office/drawing/2014/main" id="{75162F4A-970B-4FFF-9B16-71DC397048AD}"/>
                    </a:ext>
                  </a:extLst>
                </p:cNvPr>
                <p:cNvSpPr/>
                <p:nvPr/>
              </p:nvSpPr>
              <p:spPr>
                <a:xfrm>
                  <a:off x="4612047" y="2232733"/>
                  <a:ext cx="464438" cy="224504"/>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6" name="Freeform: Shape 305">
                  <a:extLst>
                    <a:ext uri="{FF2B5EF4-FFF2-40B4-BE49-F238E27FC236}">
                      <a16:creationId xmlns:a16="http://schemas.microsoft.com/office/drawing/2014/main" id="{D1B7CBA0-B4D2-4CF3-AF2A-FC221DDB4B97}"/>
                    </a:ext>
                  </a:extLst>
                </p:cNvPr>
                <p:cNvSpPr/>
                <p:nvPr/>
              </p:nvSpPr>
              <p:spPr>
                <a:xfrm>
                  <a:off x="4703963" y="1918885"/>
                  <a:ext cx="285750" cy="298513"/>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07" name="Graphic 88">
                  <a:extLst>
                    <a:ext uri="{FF2B5EF4-FFF2-40B4-BE49-F238E27FC236}">
                      <a16:creationId xmlns:a16="http://schemas.microsoft.com/office/drawing/2014/main" id="{9B9C55AC-05C7-40F2-A00E-7C60CCDEE1DA}"/>
                    </a:ext>
                  </a:extLst>
                </p:cNvPr>
                <p:cNvGrpSpPr/>
                <p:nvPr/>
              </p:nvGrpSpPr>
              <p:grpSpPr>
                <a:xfrm>
                  <a:off x="4653957" y="2246735"/>
                  <a:ext cx="363759" cy="187833"/>
                  <a:chOff x="4653957" y="2246735"/>
                  <a:chExt cx="363759" cy="187833"/>
                </a:xfrm>
                <a:solidFill>
                  <a:srgbClr val="44E9FE"/>
                </a:solidFill>
              </p:grpSpPr>
              <p:sp>
                <p:nvSpPr>
                  <p:cNvPr id="308" name="Freeform: Shape 307">
                    <a:extLst>
                      <a:ext uri="{FF2B5EF4-FFF2-40B4-BE49-F238E27FC236}">
                        <a16:creationId xmlns:a16="http://schemas.microsoft.com/office/drawing/2014/main" id="{995C8D50-3BF0-4C57-A74D-711C90F13F4A}"/>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7240A2E5-6CA6-4EBD-B10E-D4B00EF08EB3}"/>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0" name="Freeform: Shape 309">
                    <a:extLst>
                      <a:ext uri="{FF2B5EF4-FFF2-40B4-BE49-F238E27FC236}">
                        <a16:creationId xmlns:a16="http://schemas.microsoft.com/office/drawing/2014/main" id="{697B7E52-C8F5-4064-8A44-7C3E92D2FCD1}"/>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1" name="Freeform: Shape 310">
                    <a:extLst>
                      <a:ext uri="{FF2B5EF4-FFF2-40B4-BE49-F238E27FC236}">
                        <a16:creationId xmlns:a16="http://schemas.microsoft.com/office/drawing/2014/main" id="{0C189A71-04BC-46FF-9221-F2F7CF2A7E4C}"/>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2" name="Freeform: Shape 311">
                    <a:extLst>
                      <a:ext uri="{FF2B5EF4-FFF2-40B4-BE49-F238E27FC236}">
                        <a16:creationId xmlns:a16="http://schemas.microsoft.com/office/drawing/2014/main" id="{93267E67-C3CC-4ED2-A66A-97347882448B}"/>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3" name="Freeform: Shape 312">
                    <a:extLst>
                      <a:ext uri="{FF2B5EF4-FFF2-40B4-BE49-F238E27FC236}">
                        <a16:creationId xmlns:a16="http://schemas.microsoft.com/office/drawing/2014/main" id="{CA4746DA-C117-4FC0-915F-D05E730FF3AC}"/>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grpSp>
        <p:nvGrpSpPr>
          <p:cNvPr id="328" name="Group 327">
            <a:extLst>
              <a:ext uri="{FF2B5EF4-FFF2-40B4-BE49-F238E27FC236}">
                <a16:creationId xmlns:a16="http://schemas.microsoft.com/office/drawing/2014/main" id="{EDF018EE-D203-41B4-BA68-6D24C3F19454}"/>
              </a:ext>
            </a:extLst>
          </p:cNvPr>
          <p:cNvGrpSpPr>
            <a:grpSpLocks noChangeAspect="1"/>
          </p:cNvGrpSpPr>
          <p:nvPr userDrawn="1"/>
        </p:nvGrpSpPr>
        <p:grpSpPr>
          <a:xfrm>
            <a:off x="9505296" y="1555980"/>
            <a:ext cx="831086" cy="831086"/>
            <a:chOff x="3971738" y="1124181"/>
            <a:chExt cx="831086" cy="831086"/>
          </a:xfrm>
        </p:grpSpPr>
        <p:grpSp>
          <p:nvGrpSpPr>
            <p:cNvPr id="329" name="Group 328">
              <a:extLst>
                <a:ext uri="{FF2B5EF4-FFF2-40B4-BE49-F238E27FC236}">
                  <a16:creationId xmlns:a16="http://schemas.microsoft.com/office/drawing/2014/main" id="{58FB9070-7BEE-4F77-B2F1-EB760CD91C9A}"/>
                </a:ext>
              </a:extLst>
            </p:cNvPr>
            <p:cNvGrpSpPr>
              <a:grpSpLocks/>
            </p:cNvGrpSpPr>
            <p:nvPr/>
          </p:nvGrpSpPr>
          <p:grpSpPr>
            <a:xfrm>
              <a:off x="3971738" y="1124181"/>
              <a:ext cx="831086" cy="831086"/>
              <a:chOff x="2677356" y="489672"/>
              <a:chExt cx="832104" cy="832104"/>
            </a:xfrm>
          </p:grpSpPr>
          <p:sp>
            <p:nvSpPr>
              <p:cNvPr id="333" name="Oval 332">
                <a:extLst>
                  <a:ext uri="{FF2B5EF4-FFF2-40B4-BE49-F238E27FC236}">
                    <a16:creationId xmlns:a16="http://schemas.microsoft.com/office/drawing/2014/main" id="{90BB8224-9CEB-4EC3-B5B9-F9A7564EEB4C}"/>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334" name="Oval 333">
                <a:extLst>
                  <a:ext uri="{FF2B5EF4-FFF2-40B4-BE49-F238E27FC236}">
                    <a16:creationId xmlns:a16="http://schemas.microsoft.com/office/drawing/2014/main" id="{E70AE02C-81BE-45AB-9A8C-C95B32203970}"/>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330" name="Graphic 247" descr="engineer, assistance">
              <a:extLst>
                <a:ext uri="{FF2B5EF4-FFF2-40B4-BE49-F238E27FC236}">
                  <a16:creationId xmlns:a16="http://schemas.microsoft.com/office/drawing/2014/main" id="{5AAF29C7-91B7-4AAF-BBD9-CC24501F9184}"/>
                </a:ext>
              </a:extLst>
            </p:cNvPr>
            <p:cNvGrpSpPr/>
            <p:nvPr/>
          </p:nvGrpSpPr>
          <p:grpSpPr>
            <a:xfrm>
              <a:off x="4169768" y="1322212"/>
              <a:ext cx="435026" cy="435024"/>
              <a:chOff x="6337562" y="5744951"/>
              <a:chExt cx="435026" cy="435024"/>
            </a:xfrm>
          </p:grpSpPr>
          <p:sp>
            <p:nvSpPr>
              <p:cNvPr id="331" name="Freeform: Shape 330">
                <a:extLst>
                  <a:ext uri="{FF2B5EF4-FFF2-40B4-BE49-F238E27FC236}">
                    <a16:creationId xmlns:a16="http://schemas.microsoft.com/office/drawing/2014/main" id="{FCEEE58E-66B8-47EE-AA6F-6EFA61C5E5E1}"/>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F6F45443-A564-4ED8-845B-2EAAED06824C}"/>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4" name="Text Placeholder 3">
            <a:extLst>
              <a:ext uri="{FF2B5EF4-FFF2-40B4-BE49-F238E27FC236}">
                <a16:creationId xmlns:a16="http://schemas.microsoft.com/office/drawing/2014/main" id="{C2046036-65AA-434B-BC6C-38244BA431D0}"/>
              </a:ext>
            </a:extLst>
          </p:cNvPr>
          <p:cNvSpPr>
            <a:spLocks noGrp="1"/>
          </p:cNvSpPr>
          <p:nvPr>
            <p:ph type="body" sz="quarter" idx="18" hasCustomPrompt="1"/>
          </p:nvPr>
        </p:nvSpPr>
        <p:spPr>
          <a:xfrm>
            <a:off x="670962"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6" name="Text Placeholder 3">
            <a:extLst>
              <a:ext uri="{FF2B5EF4-FFF2-40B4-BE49-F238E27FC236}">
                <a16:creationId xmlns:a16="http://schemas.microsoft.com/office/drawing/2014/main" id="{994D6D21-8095-4CAF-86E1-E7CB0DA6282D}"/>
              </a:ext>
            </a:extLst>
          </p:cNvPr>
          <p:cNvSpPr>
            <a:spLocks noGrp="1"/>
          </p:cNvSpPr>
          <p:nvPr>
            <p:ph type="body" sz="quarter" idx="20" hasCustomPrompt="1"/>
          </p:nvPr>
        </p:nvSpPr>
        <p:spPr>
          <a:xfrm>
            <a:off x="670962"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7" name="Text Placeholder 3">
            <a:extLst>
              <a:ext uri="{FF2B5EF4-FFF2-40B4-BE49-F238E27FC236}">
                <a16:creationId xmlns:a16="http://schemas.microsoft.com/office/drawing/2014/main" id="{4012AC8E-70DD-41FF-857D-6E451A1C735C}"/>
              </a:ext>
            </a:extLst>
          </p:cNvPr>
          <p:cNvSpPr>
            <a:spLocks noGrp="1"/>
          </p:cNvSpPr>
          <p:nvPr>
            <p:ph type="body" sz="quarter" idx="21" hasCustomPrompt="1"/>
          </p:nvPr>
        </p:nvSpPr>
        <p:spPr>
          <a:xfrm>
            <a:off x="4495801"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38" name="Text Placeholder 3">
            <a:extLst>
              <a:ext uri="{FF2B5EF4-FFF2-40B4-BE49-F238E27FC236}">
                <a16:creationId xmlns:a16="http://schemas.microsoft.com/office/drawing/2014/main" id="{338974E3-3305-4FDE-A1BC-A8A46F5D3B8D}"/>
              </a:ext>
            </a:extLst>
          </p:cNvPr>
          <p:cNvSpPr>
            <a:spLocks noGrp="1"/>
          </p:cNvSpPr>
          <p:nvPr>
            <p:ph type="body" sz="quarter" idx="22" hasCustomPrompt="1"/>
          </p:nvPr>
        </p:nvSpPr>
        <p:spPr>
          <a:xfrm>
            <a:off x="4495801"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39" name="Text Placeholder 3">
            <a:extLst>
              <a:ext uri="{FF2B5EF4-FFF2-40B4-BE49-F238E27FC236}">
                <a16:creationId xmlns:a16="http://schemas.microsoft.com/office/drawing/2014/main" id="{9F639962-5A11-40C9-8B9E-E6904663810A}"/>
              </a:ext>
            </a:extLst>
          </p:cNvPr>
          <p:cNvSpPr>
            <a:spLocks noGrp="1"/>
          </p:cNvSpPr>
          <p:nvPr>
            <p:ph type="body" sz="quarter" idx="23" hasCustomPrompt="1"/>
          </p:nvPr>
        </p:nvSpPr>
        <p:spPr>
          <a:xfrm>
            <a:off x="8320639" y="3420162"/>
            <a:ext cx="3200400" cy="1107996"/>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a:t>
            </a:r>
          </a:p>
        </p:txBody>
      </p:sp>
      <p:sp>
        <p:nvSpPr>
          <p:cNvPr id="340" name="Text Placeholder 3">
            <a:extLst>
              <a:ext uri="{FF2B5EF4-FFF2-40B4-BE49-F238E27FC236}">
                <a16:creationId xmlns:a16="http://schemas.microsoft.com/office/drawing/2014/main" id="{7A0BC551-3724-4FCA-8B94-2815E13BEB08}"/>
              </a:ext>
            </a:extLst>
          </p:cNvPr>
          <p:cNvSpPr>
            <a:spLocks noGrp="1"/>
          </p:cNvSpPr>
          <p:nvPr>
            <p:ph type="body" sz="quarter" idx="24" hasCustomPrompt="1"/>
          </p:nvPr>
        </p:nvSpPr>
        <p:spPr>
          <a:xfrm>
            <a:off x="8320639" y="2625522"/>
            <a:ext cx="3200400" cy="615553"/>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Lorem ipsum dolor sit </a:t>
            </a:r>
            <a:r>
              <a:rPr lang="en-US" err="1"/>
              <a:t>amet</a:t>
            </a:r>
            <a:r>
              <a:rPr lang="en-US"/>
              <a:t>, </a:t>
            </a:r>
            <a:r>
              <a:rPr lang="en-US" err="1"/>
              <a:t>consectetur</a:t>
            </a:r>
            <a:endParaRPr lang="en-US"/>
          </a:p>
        </p:txBody>
      </p:sp>
      <p:sp>
        <p:nvSpPr>
          <p:cNvPr id="341" name="Slide Number Placeholder 3">
            <a:extLst>
              <a:ext uri="{FF2B5EF4-FFF2-40B4-BE49-F238E27FC236}">
                <a16:creationId xmlns:a16="http://schemas.microsoft.com/office/drawing/2014/main" id="{0D5A4A41-A21E-4EB2-92B0-A8E434CC384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49815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62315CA-E263-4540-82DB-D7949D3FE7F4}"/>
              </a:ext>
            </a:extLst>
          </p:cNvPr>
          <p:cNvGrpSpPr/>
          <p:nvPr userDrawn="1"/>
        </p:nvGrpSpPr>
        <p:grpSpPr>
          <a:xfrm>
            <a:off x="2665638" y="244926"/>
            <a:ext cx="6860723" cy="6860669"/>
            <a:chOff x="3246977" y="831080"/>
            <a:chExt cx="6860723" cy="6860669"/>
          </a:xfrm>
        </p:grpSpPr>
        <p:sp>
          <p:nvSpPr>
            <p:cNvPr id="31" name="Freeform 89">
              <a:extLst>
                <a:ext uri="{FF2B5EF4-FFF2-40B4-BE49-F238E27FC236}">
                  <a16:creationId xmlns:a16="http://schemas.microsoft.com/office/drawing/2014/main" id="{EE60AA08-1206-4955-9828-218709DB384D}"/>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2" name="Freeform 90">
              <a:extLst>
                <a:ext uri="{FF2B5EF4-FFF2-40B4-BE49-F238E27FC236}">
                  <a16:creationId xmlns:a16="http://schemas.microsoft.com/office/drawing/2014/main" id="{500C4A60-B37E-4830-A8AF-0EAEAB4839F8}"/>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 name="Freeform 91">
              <a:extLst>
                <a:ext uri="{FF2B5EF4-FFF2-40B4-BE49-F238E27FC236}">
                  <a16:creationId xmlns:a16="http://schemas.microsoft.com/office/drawing/2014/main" id="{09541E6D-C813-409D-9E64-38F037067990}"/>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4" name="Freeform 92">
              <a:extLst>
                <a:ext uri="{FF2B5EF4-FFF2-40B4-BE49-F238E27FC236}">
                  <a16:creationId xmlns:a16="http://schemas.microsoft.com/office/drawing/2014/main" id="{E2FB4A3C-D6AC-4BF2-81BA-817E49C91E9E}"/>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5" name="Freeform 93">
              <a:extLst>
                <a:ext uri="{FF2B5EF4-FFF2-40B4-BE49-F238E27FC236}">
                  <a16:creationId xmlns:a16="http://schemas.microsoft.com/office/drawing/2014/main" id="{FBA56243-26FA-42B1-AB45-64856E09D45C}"/>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6" name="Freeform 94">
              <a:extLst>
                <a:ext uri="{FF2B5EF4-FFF2-40B4-BE49-F238E27FC236}">
                  <a16:creationId xmlns:a16="http://schemas.microsoft.com/office/drawing/2014/main" id="{F544285C-A132-494B-8576-0E15A3E15CC5}"/>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7" name="Freeform 95">
              <a:extLst>
                <a:ext uri="{FF2B5EF4-FFF2-40B4-BE49-F238E27FC236}">
                  <a16:creationId xmlns:a16="http://schemas.microsoft.com/office/drawing/2014/main" id="{4C50D12C-E285-4903-8885-3E0C1650E9F4}"/>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8" name="Freeform 96">
              <a:extLst>
                <a:ext uri="{FF2B5EF4-FFF2-40B4-BE49-F238E27FC236}">
                  <a16:creationId xmlns:a16="http://schemas.microsoft.com/office/drawing/2014/main" id="{849CF9E4-CFE1-4868-908B-A442A0AF4D1B}"/>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9" name="Freeform 97">
              <a:extLst>
                <a:ext uri="{FF2B5EF4-FFF2-40B4-BE49-F238E27FC236}">
                  <a16:creationId xmlns:a16="http://schemas.microsoft.com/office/drawing/2014/main" id="{C630148D-5591-454D-B4EA-E55A44296CD0}"/>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62" name="Oval 61">
            <a:extLst>
              <a:ext uri="{FF2B5EF4-FFF2-40B4-BE49-F238E27FC236}">
                <a16:creationId xmlns:a16="http://schemas.microsoft.com/office/drawing/2014/main" id="{BE38AB98-ACB0-4A32-B20E-DDE714F4E3DE}"/>
              </a:ext>
            </a:extLst>
          </p:cNvPr>
          <p:cNvSpPr/>
          <p:nvPr/>
        </p:nvSpPr>
        <p:spPr bwMode="auto">
          <a:xfrm>
            <a:off x="9505296" y="2660065"/>
            <a:ext cx="831086" cy="831086"/>
          </a:xfrm>
          <a:prstGeom prst="ellipse">
            <a:avLst/>
          </a:prstGeom>
          <a:solidFill>
            <a:schemeClr val="tx1">
              <a:alpha val="15000"/>
            </a:schemeClr>
          </a:solidFill>
          <a:ln w="12700"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7" name="Oval 66">
            <a:extLst>
              <a:ext uri="{FF2B5EF4-FFF2-40B4-BE49-F238E27FC236}">
                <a16:creationId xmlns:a16="http://schemas.microsoft.com/office/drawing/2014/main" id="{9C13C9C4-D7D2-46D8-A1DE-65B4FAA98969}"/>
              </a:ext>
            </a:extLst>
          </p:cNvPr>
          <p:cNvSpPr/>
          <p:nvPr/>
        </p:nvSpPr>
        <p:spPr bwMode="auto">
          <a:xfrm>
            <a:off x="1855619" y="2660065"/>
            <a:ext cx="831086" cy="831086"/>
          </a:xfrm>
          <a:prstGeom prst="ellipse">
            <a:avLst/>
          </a:prstGeom>
          <a:solidFill>
            <a:schemeClr val="tx1">
              <a:alpha val="15000"/>
            </a:schemeClr>
          </a:solidFill>
          <a:ln w="12700"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Oval 77">
            <a:extLst>
              <a:ext uri="{FF2B5EF4-FFF2-40B4-BE49-F238E27FC236}">
                <a16:creationId xmlns:a16="http://schemas.microsoft.com/office/drawing/2014/main" id="{D817748A-A9EC-451A-A1E8-FBF046F17ADD}"/>
              </a:ext>
            </a:extLst>
          </p:cNvPr>
          <p:cNvSpPr/>
          <p:nvPr/>
        </p:nvSpPr>
        <p:spPr bwMode="auto">
          <a:xfrm>
            <a:off x="5680457" y="2660065"/>
            <a:ext cx="831086" cy="831086"/>
          </a:xfrm>
          <a:prstGeom prst="ellipse">
            <a:avLst/>
          </a:prstGeom>
          <a:solidFill>
            <a:schemeClr val="tx1">
              <a:alpha val="15000"/>
            </a:schemeClr>
          </a:solidFill>
          <a:ln w="12700" cap="flat" cmpd="sng" algn="ctr">
            <a:solidFill>
              <a:schemeClr val="accent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63" name="Text Placeholder 107">
            <a:extLst>
              <a:ext uri="{FF2B5EF4-FFF2-40B4-BE49-F238E27FC236}">
                <a16:creationId xmlns:a16="http://schemas.microsoft.com/office/drawing/2014/main" id="{3CF6A28B-E083-4543-A5E9-075011E8116C}"/>
              </a:ext>
            </a:extLst>
          </p:cNvPr>
          <p:cNvSpPr>
            <a:spLocks noGrp="1"/>
          </p:cNvSpPr>
          <p:nvPr>
            <p:ph type="body" sz="quarter" idx="18" hasCustomPrompt="1"/>
          </p:nvPr>
        </p:nvSpPr>
        <p:spPr>
          <a:xfrm>
            <a:off x="2705296" y="1077871"/>
            <a:ext cx="6781409" cy="307777"/>
          </a:xfrm>
        </p:spPr>
        <p:txBody>
          <a:bodyPr wrap="square">
            <a:spAutoFit/>
          </a:bodyPr>
          <a:lstStyle>
            <a:lvl1pPr algn="ctr">
              <a:buNone/>
              <a:defRPr kumimoji="0" lang="en-US" sz="2000" b="0" i="0" u="none" strike="noStrike" kern="0" cap="none" normalizeH="0" dirty="0">
                <a:ln>
                  <a:noFill/>
                </a:ln>
                <a:solidFill>
                  <a:schemeClr val="accent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0"/>
              </a:spcBef>
              <a:buSzTx/>
              <a:buFontTx/>
              <a:buNone/>
            </a:pPr>
            <a:r>
              <a:rPr lang="en-US"/>
              <a:t>Insert Text</a:t>
            </a:r>
          </a:p>
        </p:txBody>
      </p:sp>
      <p:sp>
        <p:nvSpPr>
          <p:cNvPr id="18" name="Text Placeholder 3">
            <a:extLst>
              <a:ext uri="{FF2B5EF4-FFF2-40B4-BE49-F238E27FC236}">
                <a16:creationId xmlns:a16="http://schemas.microsoft.com/office/drawing/2014/main" id="{24A8AE4C-7ED8-4BE3-B622-17F33D563C01}"/>
              </a:ext>
            </a:extLst>
          </p:cNvPr>
          <p:cNvSpPr>
            <a:spLocks noGrp="1"/>
          </p:cNvSpPr>
          <p:nvPr>
            <p:ph type="body" sz="quarter" idx="22" hasCustomPrompt="1"/>
          </p:nvPr>
        </p:nvSpPr>
        <p:spPr>
          <a:xfrm>
            <a:off x="670962"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32A1F426-D983-4F8F-9562-5C0BE77BBF15}"/>
              </a:ext>
            </a:extLst>
          </p:cNvPr>
          <p:cNvSpPr>
            <a:spLocks noGrp="1"/>
          </p:cNvSpPr>
          <p:nvPr>
            <p:ph type="body" sz="quarter" idx="23" hasCustomPrompt="1"/>
          </p:nvPr>
        </p:nvSpPr>
        <p:spPr>
          <a:xfrm>
            <a:off x="4495801"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Text Placeholder 3">
            <a:extLst>
              <a:ext uri="{FF2B5EF4-FFF2-40B4-BE49-F238E27FC236}">
                <a16:creationId xmlns:a16="http://schemas.microsoft.com/office/drawing/2014/main" id="{BB0958B8-904F-45A0-BC65-1BA326EAACB9}"/>
              </a:ext>
            </a:extLst>
          </p:cNvPr>
          <p:cNvSpPr>
            <a:spLocks noGrp="1"/>
          </p:cNvSpPr>
          <p:nvPr>
            <p:ph type="body" sz="quarter" idx="24" hasCustomPrompt="1"/>
          </p:nvPr>
        </p:nvSpPr>
        <p:spPr>
          <a:xfrm>
            <a:off x="8320639"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2" name="Text Placeholder 3">
            <a:extLst>
              <a:ext uri="{FF2B5EF4-FFF2-40B4-BE49-F238E27FC236}">
                <a16:creationId xmlns:a16="http://schemas.microsoft.com/office/drawing/2014/main" id="{1F4BAD77-43E9-4CC8-B9F5-20748BE69194}"/>
              </a:ext>
            </a:extLst>
          </p:cNvPr>
          <p:cNvSpPr>
            <a:spLocks noGrp="1"/>
          </p:cNvSpPr>
          <p:nvPr>
            <p:ph type="body" sz="quarter" idx="25" hasCustomPrompt="1"/>
          </p:nvPr>
        </p:nvSpPr>
        <p:spPr>
          <a:xfrm>
            <a:off x="670962"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3" name="Text Placeholder 3">
            <a:extLst>
              <a:ext uri="{FF2B5EF4-FFF2-40B4-BE49-F238E27FC236}">
                <a16:creationId xmlns:a16="http://schemas.microsoft.com/office/drawing/2014/main" id="{A1E93E58-EFB3-4A24-8F5D-5199A39323F2}"/>
              </a:ext>
            </a:extLst>
          </p:cNvPr>
          <p:cNvSpPr>
            <a:spLocks noGrp="1"/>
          </p:cNvSpPr>
          <p:nvPr>
            <p:ph type="body" sz="quarter" idx="26" hasCustomPrompt="1"/>
          </p:nvPr>
        </p:nvSpPr>
        <p:spPr>
          <a:xfrm>
            <a:off x="4495801"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4" name="Text Placeholder 3">
            <a:extLst>
              <a:ext uri="{FF2B5EF4-FFF2-40B4-BE49-F238E27FC236}">
                <a16:creationId xmlns:a16="http://schemas.microsoft.com/office/drawing/2014/main" id="{6EED5AC2-DE46-4191-84A0-F98D96F21769}"/>
              </a:ext>
            </a:extLst>
          </p:cNvPr>
          <p:cNvSpPr>
            <a:spLocks noGrp="1"/>
          </p:cNvSpPr>
          <p:nvPr>
            <p:ph type="body" sz="quarter" idx="27" hasCustomPrompt="1"/>
          </p:nvPr>
        </p:nvSpPr>
        <p:spPr>
          <a:xfrm>
            <a:off x="8320639"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5" name="Text Placeholder 3">
            <a:extLst>
              <a:ext uri="{FF2B5EF4-FFF2-40B4-BE49-F238E27FC236}">
                <a16:creationId xmlns:a16="http://schemas.microsoft.com/office/drawing/2014/main" id="{175560D9-CC74-47C6-949E-24D2FDDA0932}"/>
              </a:ext>
            </a:extLst>
          </p:cNvPr>
          <p:cNvSpPr>
            <a:spLocks noGrp="1"/>
          </p:cNvSpPr>
          <p:nvPr>
            <p:ph type="body" sz="quarter" idx="28" hasCustomPrompt="1"/>
          </p:nvPr>
        </p:nvSpPr>
        <p:spPr>
          <a:xfrm>
            <a:off x="670962"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6" name="Text Placeholder 3">
            <a:extLst>
              <a:ext uri="{FF2B5EF4-FFF2-40B4-BE49-F238E27FC236}">
                <a16:creationId xmlns:a16="http://schemas.microsoft.com/office/drawing/2014/main" id="{D01408AB-E3B4-4CE5-BDCC-4A1D363A1B5A}"/>
              </a:ext>
            </a:extLst>
          </p:cNvPr>
          <p:cNvSpPr>
            <a:spLocks noGrp="1"/>
          </p:cNvSpPr>
          <p:nvPr>
            <p:ph type="body" sz="quarter" idx="29" hasCustomPrompt="1"/>
          </p:nvPr>
        </p:nvSpPr>
        <p:spPr>
          <a:xfrm>
            <a:off x="4495801"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7" name="Text Placeholder 3">
            <a:extLst>
              <a:ext uri="{FF2B5EF4-FFF2-40B4-BE49-F238E27FC236}">
                <a16:creationId xmlns:a16="http://schemas.microsoft.com/office/drawing/2014/main" id="{1245D8BB-A595-437B-A575-BFE92EE31339}"/>
              </a:ext>
            </a:extLst>
          </p:cNvPr>
          <p:cNvSpPr>
            <a:spLocks noGrp="1"/>
          </p:cNvSpPr>
          <p:nvPr>
            <p:ph type="body" sz="quarter" idx="30" hasCustomPrompt="1"/>
          </p:nvPr>
        </p:nvSpPr>
        <p:spPr>
          <a:xfrm>
            <a:off x="8320639"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8" name="Slide Number Placeholder 3">
            <a:extLst>
              <a:ext uri="{FF2B5EF4-FFF2-40B4-BE49-F238E27FC236}">
                <a16:creationId xmlns:a16="http://schemas.microsoft.com/office/drawing/2014/main" id="{E75CEC56-7E83-40D5-9DFD-419FE5BEBB54}"/>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239716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862315CA-E263-4540-82DB-D7949D3FE7F4}"/>
              </a:ext>
            </a:extLst>
          </p:cNvPr>
          <p:cNvGrpSpPr/>
          <p:nvPr userDrawn="1"/>
        </p:nvGrpSpPr>
        <p:grpSpPr>
          <a:xfrm>
            <a:off x="2665638" y="244926"/>
            <a:ext cx="6860723" cy="6860669"/>
            <a:chOff x="3246977" y="831080"/>
            <a:chExt cx="6860723" cy="6860669"/>
          </a:xfrm>
        </p:grpSpPr>
        <p:sp>
          <p:nvSpPr>
            <p:cNvPr id="31" name="Freeform 89">
              <a:extLst>
                <a:ext uri="{FF2B5EF4-FFF2-40B4-BE49-F238E27FC236}">
                  <a16:creationId xmlns:a16="http://schemas.microsoft.com/office/drawing/2014/main" id="{EE60AA08-1206-4955-9828-218709DB384D}"/>
                </a:ext>
              </a:extLst>
            </p:cNvPr>
            <p:cNvSpPr>
              <a:spLocks/>
            </p:cNvSpPr>
            <p:nvPr/>
          </p:nvSpPr>
          <p:spPr bwMode="auto">
            <a:xfrm>
              <a:off x="8761935" y="4446120"/>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2" name="Freeform 90">
              <a:extLst>
                <a:ext uri="{FF2B5EF4-FFF2-40B4-BE49-F238E27FC236}">
                  <a16:creationId xmlns:a16="http://schemas.microsoft.com/office/drawing/2014/main" id="{500C4A60-B37E-4830-A8AF-0EAEAB4839F8}"/>
                </a:ext>
              </a:extLst>
            </p:cNvPr>
            <p:cNvSpPr>
              <a:spLocks/>
            </p:cNvSpPr>
            <p:nvPr/>
          </p:nvSpPr>
          <p:spPr bwMode="auto">
            <a:xfrm>
              <a:off x="3246977" y="1965735"/>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 name="Freeform 91">
              <a:extLst>
                <a:ext uri="{FF2B5EF4-FFF2-40B4-BE49-F238E27FC236}">
                  <a16:creationId xmlns:a16="http://schemas.microsoft.com/office/drawing/2014/main" id="{09541E6D-C813-409D-9E64-38F037067990}"/>
                </a:ext>
              </a:extLst>
            </p:cNvPr>
            <p:cNvSpPr>
              <a:spLocks/>
            </p:cNvSpPr>
            <p:nvPr/>
          </p:nvSpPr>
          <p:spPr bwMode="auto">
            <a:xfrm>
              <a:off x="4408019" y="6293229"/>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4" name="Freeform 92">
              <a:extLst>
                <a:ext uri="{FF2B5EF4-FFF2-40B4-BE49-F238E27FC236}">
                  <a16:creationId xmlns:a16="http://schemas.microsoft.com/office/drawing/2014/main" id="{E2FB4A3C-D6AC-4BF2-81BA-817E49C91E9E}"/>
                </a:ext>
              </a:extLst>
            </p:cNvPr>
            <p:cNvSpPr>
              <a:spLocks/>
            </p:cNvSpPr>
            <p:nvPr/>
          </p:nvSpPr>
          <p:spPr bwMode="auto">
            <a:xfrm>
              <a:off x="3246977" y="4446120"/>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5" name="Freeform 93">
              <a:extLst>
                <a:ext uri="{FF2B5EF4-FFF2-40B4-BE49-F238E27FC236}">
                  <a16:creationId xmlns:a16="http://schemas.microsoft.com/office/drawing/2014/main" id="{FBA56243-26FA-42B1-AB45-64856E09D45C}"/>
                </a:ext>
              </a:extLst>
            </p:cNvPr>
            <p:cNvSpPr>
              <a:spLocks/>
            </p:cNvSpPr>
            <p:nvPr/>
          </p:nvSpPr>
          <p:spPr bwMode="auto">
            <a:xfrm>
              <a:off x="8761935" y="1965735"/>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6" name="Freeform 94">
              <a:extLst>
                <a:ext uri="{FF2B5EF4-FFF2-40B4-BE49-F238E27FC236}">
                  <a16:creationId xmlns:a16="http://schemas.microsoft.com/office/drawing/2014/main" id="{F544285C-A132-494B-8576-0E15A3E15CC5}"/>
                </a:ext>
              </a:extLst>
            </p:cNvPr>
            <p:cNvSpPr>
              <a:spLocks/>
            </p:cNvSpPr>
            <p:nvPr/>
          </p:nvSpPr>
          <p:spPr bwMode="auto">
            <a:xfrm>
              <a:off x="6862053" y="6293229"/>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7" name="Freeform 95">
              <a:extLst>
                <a:ext uri="{FF2B5EF4-FFF2-40B4-BE49-F238E27FC236}">
                  <a16:creationId xmlns:a16="http://schemas.microsoft.com/office/drawing/2014/main" id="{4C50D12C-E285-4903-8885-3E0C1650E9F4}"/>
                </a:ext>
              </a:extLst>
            </p:cNvPr>
            <p:cNvSpPr>
              <a:spLocks/>
            </p:cNvSpPr>
            <p:nvPr/>
          </p:nvSpPr>
          <p:spPr bwMode="auto">
            <a:xfrm>
              <a:off x="6888439" y="831080"/>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8" name="Freeform 96">
              <a:extLst>
                <a:ext uri="{FF2B5EF4-FFF2-40B4-BE49-F238E27FC236}">
                  <a16:creationId xmlns:a16="http://schemas.microsoft.com/office/drawing/2014/main" id="{849CF9E4-CFE1-4868-908B-A442A0AF4D1B}"/>
                </a:ext>
              </a:extLst>
            </p:cNvPr>
            <p:cNvSpPr>
              <a:spLocks/>
            </p:cNvSpPr>
            <p:nvPr/>
          </p:nvSpPr>
          <p:spPr bwMode="auto">
            <a:xfrm>
              <a:off x="4408019" y="831080"/>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9" name="Freeform 97">
              <a:extLst>
                <a:ext uri="{FF2B5EF4-FFF2-40B4-BE49-F238E27FC236}">
                  <a16:creationId xmlns:a16="http://schemas.microsoft.com/office/drawing/2014/main" id="{C630148D-5591-454D-B4EA-E55A44296CD0}"/>
                </a:ext>
              </a:extLst>
            </p:cNvPr>
            <p:cNvSpPr>
              <a:spLocks/>
            </p:cNvSpPr>
            <p:nvPr/>
          </p:nvSpPr>
          <p:spPr bwMode="auto">
            <a:xfrm>
              <a:off x="4882994" y="3021213"/>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alpha val="7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62" name="Oval 61">
            <a:extLst>
              <a:ext uri="{FF2B5EF4-FFF2-40B4-BE49-F238E27FC236}">
                <a16:creationId xmlns:a16="http://schemas.microsoft.com/office/drawing/2014/main" id="{BE38AB98-ACB0-4A32-B20E-DDE714F4E3DE}"/>
              </a:ext>
            </a:extLst>
          </p:cNvPr>
          <p:cNvSpPr/>
          <p:nvPr/>
        </p:nvSpPr>
        <p:spPr bwMode="auto">
          <a:xfrm>
            <a:off x="9505296" y="266006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7" name="Oval 66">
            <a:extLst>
              <a:ext uri="{FF2B5EF4-FFF2-40B4-BE49-F238E27FC236}">
                <a16:creationId xmlns:a16="http://schemas.microsoft.com/office/drawing/2014/main" id="{9C13C9C4-D7D2-46D8-A1DE-65B4FAA98969}"/>
              </a:ext>
            </a:extLst>
          </p:cNvPr>
          <p:cNvSpPr/>
          <p:nvPr/>
        </p:nvSpPr>
        <p:spPr bwMode="auto">
          <a:xfrm>
            <a:off x="1855619" y="266006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Oval 77">
            <a:extLst>
              <a:ext uri="{FF2B5EF4-FFF2-40B4-BE49-F238E27FC236}">
                <a16:creationId xmlns:a16="http://schemas.microsoft.com/office/drawing/2014/main" id="{D817748A-A9EC-451A-A1E8-FBF046F17ADD}"/>
              </a:ext>
            </a:extLst>
          </p:cNvPr>
          <p:cNvSpPr/>
          <p:nvPr/>
        </p:nvSpPr>
        <p:spPr bwMode="auto">
          <a:xfrm>
            <a:off x="5680457" y="2660065"/>
            <a:ext cx="831086" cy="831086"/>
          </a:xfrm>
          <a:prstGeom prst="ellipse">
            <a:avLst/>
          </a:prstGeom>
          <a:solidFill>
            <a:schemeClr val="tx1">
              <a:alpha val="15000"/>
            </a:schemeClr>
          </a:solid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63" name="Text Placeholder 107">
            <a:extLst>
              <a:ext uri="{FF2B5EF4-FFF2-40B4-BE49-F238E27FC236}">
                <a16:creationId xmlns:a16="http://schemas.microsoft.com/office/drawing/2014/main" id="{3CF6A28B-E083-4543-A5E9-075011E8116C}"/>
              </a:ext>
            </a:extLst>
          </p:cNvPr>
          <p:cNvSpPr>
            <a:spLocks noGrp="1"/>
          </p:cNvSpPr>
          <p:nvPr>
            <p:ph type="body" sz="quarter" idx="18" hasCustomPrompt="1"/>
          </p:nvPr>
        </p:nvSpPr>
        <p:spPr>
          <a:xfrm>
            <a:off x="2705296" y="1077871"/>
            <a:ext cx="6781409" cy="307777"/>
          </a:xfrm>
        </p:spPr>
        <p:txBody>
          <a:bodyPr wrap="square">
            <a:spAutoFit/>
          </a:bodyPr>
          <a:lstStyle>
            <a:lvl1pPr algn="ctr">
              <a:buNone/>
              <a:defRPr kumimoji="0" lang="en-US" sz="2000" b="0" i="0" u="none" strike="noStrike" kern="0" cap="none" normalizeH="0" dirty="0">
                <a:ln>
                  <a:noFill/>
                </a:ln>
                <a:solidFill>
                  <a:schemeClr val="accent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0"/>
              </a:spcBef>
              <a:buSzTx/>
              <a:buFontTx/>
              <a:buNone/>
            </a:pPr>
            <a:r>
              <a:rPr lang="en-US"/>
              <a:t>Insert Text</a:t>
            </a:r>
          </a:p>
        </p:txBody>
      </p:sp>
      <p:sp>
        <p:nvSpPr>
          <p:cNvPr id="18" name="Text Placeholder 3">
            <a:extLst>
              <a:ext uri="{FF2B5EF4-FFF2-40B4-BE49-F238E27FC236}">
                <a16:creationId xmlns:a16="http://schemas.microsoft.com/office/drawing/2014/main" id="{24A8AE4C-7ED8-4BE3-B622-17F33D563C01}"/>
              </a:ext>
            </a:extLst>
          </p:cNvPr>
          <p:cNvSpPr>
            <a:spLocks noGrp="1"/>
          </p:cNvSpPr>
          <p:nvPr>
            <p:ph type="body" sz="quarter" idx="22" hasCustomPrompt="1"/>
          </p:nvPr>
        </p:nvSpPr>
        <p:spPr>
          <a:xfrm>
            <a:off x="670962"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0" name="Text Placeholder 3">
            <a:extLst>
              <a:ext uri="{FF2B5EF4-FFF2-40B4-BE49-F238E27FC236}">
                <a16:creationId xmlns:a16="http://schemas.microsoft.com/office/drawing/2014/main" id="{32A1F426-D983-4F8F-9562-5C0BE77BBF15}"/>
              </a:ext>
            </a:extLst>
          </p:cNvPr>
          <p:cNvSpPr>
            <a:spLocks noGrp="1"/>
          </p:cNvSpPr>
          <p:nvPr>
            <p:ph type="body" sz="quarter" idx="23" hasCustomPrompt="1"/>
          </p:nvPr>
        </p:nvSpPr>
        <p:spPr>
          <a:xfrm>
            <a:off x="4495801"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1" name="Text Placeholder 3">
            <a:extLst>
              <a:ext uri="{FF2B5EF4-FFF2-40B4-BE49-F238E27FC236}">
                <a16:creationId xmlns:a16="http://schemas.microsoft.com/office/drawing/2014/main" id="{BB0958B8-904F-45A0-BC65-1BA326EAACB9}"/>
              </a:ext>
            </a:extLst>
          </p:cNvPr>
          <p:cNvSpPr>
            <a:spLocks noGrp="1"/>
          </p:cNvSpPr>
          <p:nvPr>
            <p:ph type="body" sz="quarter" idx="24" hasCustomPrompt="1"/>
          </p:nvPr>
        </p:nvSpPr>
        <p:spPr>
          <a:xfrm>
            <a:off x="8320639" y="3725467"/>
            <a:ext cx="3200400" cy="307777"/>
          </a:xfrm>
        </p:spPr>
        <p:txBody>
          <a:bodyPr/>
          <a:lstStyle>
            <a:lvl1pPr marL="0" indent="0" algn="ctr">
              <a:buNone/>
              <a:defRPr sz="20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2" name="Text Placeholder 3">
            <a:extLst>
              <a:ext uri="{FF2B5EF4-FFF2-40B4-BE49-F238E27FC236}">
                <a16:creationId xmlns:a16="http://schemas.microsoft.com/office/drawing/2014/main" id="{1F4BAD77-43E9-4CC8-B9F5-20748BE69194}"/>
              </a:ext>
            </a:extLst>
          </p:cNvPr>
          <p:cNvSpPr>
            <a:spLocks noGrp="1"/>
          </p:cNvSpPr>
          <p:nvPr>
            <p:ph type="body" sz="quarter" idx="25" hasCustomPrompt="1"/>
          </p:nvPr>
        </p:nvSpPr>
        <p:spPr>
          <a:xfrm>
            <a:off x="670962"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3" name="Text Placeholder 3">
            <a:extLst>
              <a:ext uri="{FF2B5EF4-FFF2-40B4-BE49-F238E27FC236}">
                <a16:creationId xmlns:a16="http://schemas.microsoft.com/office/drawing/2014/main" id="{A1E93E58-EFB3-4A24-8F5D-5199A39323F2}"/>
              </a:ext>
            </a:extLst>
          </p:cNvPr>
          <p:cNvSpPr>
            <a:spLocks noGrp="1"/>
          </p:cNvSpPr>
          <p:nvPr>
            <p:ph type="body" sz="quarter" idx="26" hasCustomPrompt="1"/>
          </p:nvPr>
        </p:nvSpPr>
        <p:spPr>
          <a:xfrm>
            <a:off x="4495801"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4" name="Text Placeholder 3">
            <a:extLst>
              <a:ext uri="{FF2B5EF4-FFF2-40B4-BE49-F238E27FC236}">
                <a16:creationId xmlns:a16="http://schemas.microsoft.com/office/drawing/2014/main" id="{6EED5AC2-DE46-4191-84A0-F98D96F21769}"/>
              </a:ext>
            </a:extLst>
          </p:cNvPr>
          <p:cNvSpPr>
            <a:spLocks noGrp="1"/>
          </p:cNvSpPr>
          <p:nvPr>
            <p:ph type="body" sz="quarter" idx="27" hasCustomPrompt="1"/>
          </p:nvPr>
        </p:nvSpPr>
        <p:spPr>
          <a:xfrm>
            <a:off x="8320639" y="4408797"/>
            <a:ext cx="3200400"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5" name="Text Placeholder 3">
            <a:extLst>
              <a:ext uri="{FF2B5EF4-FFF2-40B4-BE49-F238E27FC236}">
                <a16:creationId xmlns:a16="http://schemas.microsoft.com/office/drawing/2014/main" id="{175560D9-CC74-47C6-949E-24D2FDDA0932}"/>
              </a:ext>
            </a:extLst>
          </p:cNvPr>
          <p:cNvSpPr>
            <a:spLocks noGrp="1"/>
          </p:cNvSpPr>
          <p:nvPr>
            <p:ph type="body" sz="quarter" idx="28" hasCustomPrompt="1"/>
          </p:nvPr>
        </p:nvSpPr>
        <p:spPr>
          <a:xfrm>
            <a:off x="670962"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6" name="Text Placeholder 3">
            <a:extLst>
              <a:ext uri="{FF2B5EF4-FFF2-40B4-BE49-F238E27FC236}">
                <a16:creationId xmlns:a16="http://schemas.microsoft.com/office/drawing/2014/main" id="{D01408AB-E3B4-4CE5-BDCC-4A1D363A1B5A}"/>
              </a:ext>
            </a:extLst>
          </p:cNvPr>
          <p:cNvSpPr>
            <a:spLocks noGrp="1"/>
          </p:cNvSpPr>
          <p:nvPr>
            <p:ph type="body" sz="quarter" idx="29" hasCustomPrompt="1"/>
          </p:nvPr>
        </p:nvSpPr>
        <p:spPr>
          <a:xfrm>
            <a:off x="4495801"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7" name="Text Placeholder 3">
            <a:extLst>
              <a:ext uri="{FF2B5EF4-FFF2-40B4-BE49-F238E27FC236}">
                <a16:creationId xmlns:a16="http://schemas.microsoft.com/office/drawing/2014/main" id="{1245D8BB-A595-437B-A575-BFE92EE31339}"/>
              </a:ext>
            </a:extLst>
          </p:cNvPr>
          <p:cNvSpPr>
            <a:spLocks noGrp="1"/>
          </p:cNvSpPr>
          <p:nvPr>
            <p:ph type="body" sz="quarter" idx="30" hasCustomPrompt="1"/>
          </p:nvPr>
        </p:nvSpPr>
        <p:spPr>
          <a:xfrm>
            <a:off x="8320639" y="2044824"/>
            <a:ext cx="3200400" cy="369332"/>
          </a:xfrm>
        </p:spPr>
        <p:txBody>
          <a:bodyPr/>
          <a:lstStyle>
            <a:lvl1pPr marL="0" indent="0" algn="ctr">
              <a:buNone/>
              <a:defRPr sz="2400">
                <a:solidFill>
                  <a:schemeClr val="tx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48" name="Slide Number Placeholder 3">
            <a:extLst>
              <a:ext uri="{FF2B5EF4-FFF2-40B4-BE49-F238E27FC236}">
                <a16:creationId xmlns:a16="http://schemas.microsoft.com/office/drawing/2014/main" id="{E75CEC56-7E83-40D5-9DFD-419FE5BEBB54}"/>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256775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pic>
        <p:nvPicPr>
          <p:cNvPr id="116" name="Picture 115" descr="A picture containing game&#10;&#10;Description automatically generated">
            <a:extLst>
              <a:ext uri="{FF2B5EF4-FFF2-40B4-BE49-F238E27FC236}">
                <a16:creationId xmlns:a16="http://schemas.microsoft.com/office/drawing/2014/main" id="{6ACC1702-C833-4621-A17E-F8E156B4C0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t="23782" r="262" b="23677"/>
          <a:stretch/>
        </p:blipFill>
        <p:spPr>
          <a:xfrm>
            <a:off x="7914132" y="1595999"/>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118" name="Picture 117" descr="A picture containing man, looking, front, sitting&#10;&#10;Description automatically generated">
            <a:extLst>
              <a:ext uri="{FF2B5EF4-FFF2-40B4-BE49-F238E27FC236}">
                <a16:creationId xmlns:a16="http://schemas.microsoft.com/office/drawing/2014/main" id="{4CECFDD9-2097-4DD3-BE59-0A767D352DE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35011" r="1518" b="13273"/>
          <a:stretch/>
        </p:blipFill>
        <p:spPr>
          <a:xfrm>
            <a:off x="4526498" y="1595999"/>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120" name="Picture 119" descr="A picture containing sport, swimming&#10;&#10;Description automatically generated">
            <a:extLst>
              <a:ext uri="{FF2B5EF4-FFF2-40B4-BE49-F238E27FC236}">
                <a16:creationId xmlns:a16="http://schemas.microsoft.com/office/drawing/2014/main" id="{26B44787-8311-4E5F-99B5-D798658AD56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r="146" b="16104"/>
          <a:stretch/>
        </p:blipFill>
        <p:spPr>
          <a:xfrm>
            <a:off x="1156281" y="1596000"/>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Semibold" panose="020B0702040204020203" pitchFamily="34" charset="0"/>
            </a:endParaRPr>
          </a:p>
        </p:txBody>
      </p:sp>
      <p:sp>
        <p:nvSpPr>
          <p:cNvPr id="14" name="Text Placeholder 3">
            <a:extLst>
              <a:ext uri="{FF2B5EF4-FFF2-40B4-BE49-F238E27FC236}">
                <a16:creationId xmlns:a16="http://schemas.microsoft.com/office/drawing/2014/main" id="{C6BF5523-F66B-4E7C-B0FD-40403350DFA4}"/>
              </a:ext>
            </a:extLst>
          </p:cNvPr>
          <p:cNvSpPr>
            <a:spLocks noGrp="1"/>
          </p:cNvSpPr>
          <p:nvPr>
            <p:ph type="body" sz="quarter" idx="28" hasCustomPrompt="1"/>
          </p:nvPr>
        </p:nvSpPr>
        <p:spPr>
          <a:xfrm>
            <a:off x="1159765"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6" name="Text Placeholder 3">
            <a:extLst>
              <a:ext uri="{FF2B5EF4-FFF2-40B4-BE49-F238E27FC236}">
                <a16:creationId xmlns:a16="http://schemas.microsoft.com/office/drawing/2014/main" id="{A0BF3948-42B1-486F-A66E-20D310142099}"/>
              </a:ext>
            </a:extLst>
          </p:cNvPr>
          <p:cNvSpPr>
            <a:spLocks noGrp="1"/>
          </p:cNvSpPr>
          <p:nvPr>
            <p:ph type="body" sz="quarter" idx="29" hasCustomPrompt="1"/>
          </p:nvPr>
        </p:nvSpPr>
        <p:spPr>
          <a:xfrm>
            <a:off x="452998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7" name="Text Placeholder 3">
            <a:extLst>
              <a:ext uri="{FF2B5EF4-FFF2-40B4-BE49-F238E27FC236}">
                <a16:creationId xmlns:a16="http://schemas.microsoft.com/office/drawing/2014/main" id="{08FFE29A-EC64-4F5A-A6C6-96D2E9946330}"/>
              </a:ext>
            </a:extLst>
          </p:cNvPr>
          <p:cNvSpPr>
            <a:spLocks noGrp="1"/>
          </p:cNvSpPr>
          <p:nvPr>
            <p:ph type="body" sz="quarter" idx="30" hasCustomPrompt="1"/>
          </p:nvPr>
        </p:nvSpPr>
        <p:spPr>
          <a:xfrm>
            <a:off x="7914132" y="1112684"/>
            <a:ext cx="3118104" cy="369332"/>
          </a:xfrm>
        </p:spPr>
        <p:txBody>
          <a:bodyPr/>
          <a:lstStyle>
            <a:lvl1pPr marL="0" indent="0" algn="ctr">
              <a:buNone/>
              <a:defRPr sz="2400">
                <a:solidFill>
                  <a:schemeClr val="accent1"/>
                </a:solidFill>
                <a:latin typeface="+mj-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8" name="Text Placeholder 3">
            <a:extLst>
              <a:ext uri="{FF2B5EF4-FFF2-40B4-BE49-F238E27FC236}">
                <a16:creationId xmlns:a16="http://schemas.microsoft.com/office/drawing/2014/main" id="{408E7C86-1339-4E05-874A-3C9F333603CE}"/>
              </a:ext>
            </a:extLst>
          </p:cNvPr>
          <p:cNvSpPr>
            <a:spLocks noGrp="1"/>
          </p:cNvSpPr>
          <p:nvPr>
            <p:ph type="body" sz="quarter" idx="25" hasCustomPrompt="1"/>
          </p:nvPr>
        </p:nvSpPr>
        <p:spPr>
          <a:xfrm>
            <a:off x="1159765"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19" name="Text Placeholder 3">
            <a:extLst>
              <a:ext uri="{FF2B5EF4-FFF2-40B4-BE49-F238E27FC236}">
                <a16:creationId xmlns:a16="http://schemas.microsoft.com/office/drawing/2014/main" id="{F5D972C2-7AC2-4AD4-94D9-1D61797420FF}"/>
              </a:ext>
            </a:extLst>
          </p:cNvPr>
          <p:cNvSpPr>
            <a:spLocks noGrp="1"/>
          </p:cNvSpPr>
          <p:nvPr>
            <p:ph type="body" sz="quarter" idx="26" hasCustomPrompt="1"/>
          </p:nvPr>
        </p:nvSpPr>
        <p:spPr>
          <a:xfrm>
            <a:off x="4529982"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0" name="Text Placeholder 3">
            <a:extLst>
              <a:ext uri="{FF2B5EF4-FFF2-40B4-BE49-F238E27FC236}">
                <a16:creationId xmlns:a16="http://schemas.microsoft.com/office/drawing/2014/main" id="{B62DE6C6-CE67-40EC-95C9-E97FA752B4F4}"/>
              </a:ext>
            </a:extLst>
          </p:cNvPr>
          <p:cNvSpPr>
            <a:spLocks noGrp="1"/>
          </p:cNvSpPr>
          <p:nvPr>
            <p:ph type="body" sz="quarter" idx="27" hasCustomPrompt="1"/>
          </p:nvPr>
        </p:nvSpPr>
        <p:spPr>
          <a:xfrm>
            <a:off x="7914132" y="3341997"/>
            <a:ext cx="3118104" cy="276999"/>
          </a:xfrm>
        </p:spPr>
        <p:txBody>
          <a:bodyPr/>
          <a:lstStyle>
            <a:lvl1pPr marL="0" indent="0" algn="ctr">
              <a:buNone/>
              <a:defRPr sz="1800">
                <a:solidFill>
                  <a:schemeClr val="tx1"/>
                </a:solidFill>
                <a:latin typeface="+mn-lt"/>
              </a:defRPr>
            </a:lvl1pPr>
            <a:lvl2pPr marL="0" indent="855663">
              <a:defRPr/>
            </a:lvl2pPr>
            <a:lvl3pPr marL="0" indent="855663">
              <a:defRPr/>
            </a:lvl3pPr>
            <a:lvl4pPr marL="0" indent="855663">
              <a:defRPr/>
            </a:lvl4pPr>
            <a:lvl5pPr marL="0" indent="855663">
              <a:defRPr/>
            </a:lvl5pPr>
          </a:lstStyle>
          <a:p>
            <a:pPr lvl="0"/>
            <a:r>
              <a:rPr lang="en-US"/>
              <a:t>Insert Text</a:t>
            </a:r>
          </a:p>
        </p:txBody>
      </p:sp>
      <p:sp>
        <p:nvSpPr>
          <p:cNvPr id="21" name="Slide Number Placeholder 3">
            <a:extLst>
              <a:ext uri="{FF2B5EF4-FFF2-40B4-BE49-F238E27FC236}">
                <a16:creationId xmlns:a16="http://schemas.microsoft.com/office/drawing/2014/main" id="{412823A0-95EB-4510-94D6-ADF7A7264736}"/>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0686150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725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solidFill>
                  <a:schemeClr val="tx1"/>
                </a:soli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13796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solidFill>
                  <a:schemeClr val="tx1"/>
                </a:soli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384410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99786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solidFill>
                  <a:schemeClr val="tx1"/>
                </a:soli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025138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45454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with Square Photo ">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3986861"/>
            <a:ext cx="4161981" cy="1107996"/>
          </a:xfrm>
        </p:spPr>
        <p:txBody>
          <a:bodyPr wrap="square" rIns="0" anchor="b">
            <a:spAutoFit/>
          </a:bodyPr>
          <a:lstStyle>
            <a:lvl1pPr>
              <a:lnSpc>
                <a:spcPct val="100000"/>
              </a:lnSpc>
              <a:defRPr sz="3600" b="0" spc="-49" baseline="0">
                <a:solidFill>
                  <a:srgbClr val="50E6FF"/>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5336939"/>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989AC436-293E-4277-8D7E-CF422A9615E6}"/>
              </a:ext>
            </a:extLst>
          </p:cNvPr>
          <p:cNvCxnSpPr>
            <a:cxnSpLocks/>
          </p:cNvCxnSpPr>
          <p:nvPr userDrawn="1"/>
        </p:nvCxnSpPr>
        <p:spPr>
          <a:xfrm>
            <a:off x="0" y="3398349"/>
            <a:ext cx="584200" cy="0"/>
          </a:xfrm>
          <a:prstGeom prst="line">
            <a:avLst/>
          </a:prstGeom>
          <a:solidFill>
            <a:schemeClr val="accent2"/>
          </a:solidFill>
          <a:ln w="12700" cap="flat" cmpd="sng" algn="ctr">
            <a:solidFill>
              <a:schemeClr val="bg1"/>
            </a:solidFill>
            <a:prstDash val="lgDash"/>
            <a:headEnd type="none" w="med" len="med"/>
            <a:tailEnd type="none" w="med" len="med"/>
          </a:ln>
          <a:effectLst/>
        </p:spPr>
      </p:cxn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25" name="Group 24">
            <a:extLst>
              <a:ext uri="{FF2B5EF4-FFF2-40B4-BE49-F238E27FC236}">
                <a16:creationId xmlns:a16="http://schemas.microsoft.com/office/drawing/2014/main" id="{AC198A5A-4741-49EE-A98B-BFDC1A9793AB}"/>
              </a:ext>
            </a:extLst>
          </p:cNvPr>
          <p:cNvGrpSpPr/>
          <p:nvPr userDrawn="1"/>
        </p:nvGrpSpPr>
        <p:grpSpPr>
          <a:xfrm>
            <a:off x="602887" y="3013739"/>
            <a:ext cx="769219" cy="769219"/>
            <a:chOff x="997658" y="5928725"/>
            <a:chExt cx="601980" cy="601980"/>
          </a:xfrm>
        </p:grpSpPr>
        <p:sp>
          <p:nvSpPr>
            <p:cNvPr id="26" name="Oval 25">
              <a:extLst>
                <a:ext uri="{FF2B5EF4-FFF2-40B4-BE49-F238E27FC236}">
                  <a16:creationId xmlns:a16="http://schemas.microsoft.com/office/drawing/2014/main" id="{2EA13BB9-18E7-4979-9F47-0605A4541917}"/>
                </a:ext>
              </a:extLst>
            </p:cNvPr>
            <p:cNvSpPr/>
            <p:nvPr/>
          </p:nvSpPr>
          <p:spPr bwMode="auto">
            <a:xfrm>
              <a:off x="997658" y="5928725"/>
              <a:ext cx="601980" cy="601980"/>
            </a:xfrm>
            <a:prstGeom prst="ellipse">
              <a:avLst/>
            </a:prstGeom>
            <a:solidFill>
              <a:srgbClr val="243A5E">
                <a:lumMod val="75000"/>
              </a:srgbClr>
            </a:solid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nvGrpSpPr>
            <p:cNvPr id="27" name="data 3" descr="data, cloud, scale">
              <a:extLst>
                <a:ext uri="{FF2B5EF4-FFF2-40B4-BE49-F238E27FC236}">
                  <a16:creationId xmlns:a16="http://schemas.microsoft.com/office/drawing/2014/main" id="{C6D1BB88-D071-40C8-8F81-2F643A10F2F0}"/>
                </a:ext>
              </a:extLst>
            </p:cNvPr>
            <p:cNvGrpSpPr>
              <a:grpSpLocks noChangeAspect="1"/>
            </p:cNvGrpSpPr>
            <p:nvPr/>
          </p:nvGrpSpPr>
          <p:grpSpPr bwMode="auto">
            <a:xfrm>
              <a:off x="1100674" y="6032501"/>
              <a:ext cx="395950" cy="394430"/>
              <a:chOff x="5781" y="773"/>
              <a:chExt cx="261" cy="260"/>
            </a:xfrm>
          </p:grpSpPr>
          <p:sp>
            <p:nvSpPr>
              <p:cNvPr id="28" name="AutoShape 87">
                <a:extLst>
                  <a:ext uri="{FF2B5EF4-FFF2-40B4-BE49-F238E27FC236}">
                    <a16:creationId xmlns:a16="http://schemas.microsoft.com/office/drawing/2014/main" id="{9195BF57-3266-46DD-8C4C-BA7116471B84}"/>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9" name="Freeform 89">
                <a:extLst>
                  <a:ext uri="{FF2B5EF4-FFF2-40B4-BE49-F238E27FC236}">
                    <a16:creationId xmlns:a16="http://schemas.microsoft.com/office/drawing/2014/main" id="{D57B35EA-0435-411E-8515-685EF9B1495C}"/>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0" name="Freeform 90">
                <a:extLst>
                  <a:ext uri="{FF2B5EF4-FFF2-40B4-BE49-F238E27FC236}">
                    <a16:creationId xmlns:a16="http://schemas.microsoft.com/office/drawing/2014/main" id="{29D41AF6-1142-43E7-B46D-CE5CF22586C0}"/>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1" name="Freeform 91">
                <a:extLst>
                  <a:ext uri="{FF2B5EF4-FFF2-40B4-BE49-F238E27FC236}">
                    <a16:creationId xmlns:a16="http://schemas.microsoft.com/office/drawing/2014/main" id="{8A52C7E5-BE39-4C25-9C91-D1C82C96D23C}"/>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2" name="Freeform 92">
                <a:extLst>
                  <a:ext uri="{FF2B5EF4-FFF2-40B4-BE49-F238E27FC236}">
                    <a16:creationId xmlns:a16="http://schemas.microsoft.com/office/drawing/2014/main" id="{EEB191D8-A841-407B-B21B-82D8BDF2920B}"/>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3" name="Freeform 93">
                <a:extLst>
                  <a:ext uri="{FF2B5EF4-FFF2-40B4-BE49-F238E27FC236}">
                    <a16:creationId xmlns:a16="http://schemas.microsoft.com/office/drawing/2014/main" id="{DD4B1F0F-7750-4862-BE5D-5D7D4ED071F4}"/>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4" name="Freeform 94">
                <a:extLst>
                  <a:ext uri="{FF2B5EF4-FFF2-40B4-BE49-F238E27FC236}">
                    <a16:creationId xmlns:a16="http://schemas.microsoft.com/office/drawing/2014/main" id="{E4169768-AE23-4E97-BD6C-0F0A83897D33}"/>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5" name="Freeform 95">
                <a:extLst>
                  <a:ext uri="{FF2B5EF4-FFF2-40B4-BE49-F238E27FC236}">
                    <a16:creationId xmlns:a16="http://schemas.microsoft.com/office/drawing/2014/main" id="{6C1E5D87-0311-4E34-80F4-9AB7D199F47B}"/>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6" name="Freeform 96">
                <a:extLst>
                  <a:ext uri="{FF2B5EF4-FFF2-40B4-BE49-F238E27FC236}">
                    <a16:creationId xmlns:a16="http://schemas.microsoft.com/office/drawing/2014/main" id="{D055F22B-DE93-4EA3-831B-83416E007E2A}"/>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7" name="Freeform 97">
                <a:extLst>
                  <a:ext uri="{FF2B5EF4-FFF2-40B4-BE49-F238E27FC236}">
                    <a16:creationId xmlns:a16="http://schemas.microsoft.com/office/drawing/2014/main" id="{1B67110B-5976-43CC-AC81-63841BDED2D6}"/>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Tree>
    <p:extLst>
      <p:ext uri="{BB962C8B-B14F-4D97-AF65-F5344CB8AC3E}">
        <p14:creationId xmlns:p14="http://schemas.microsoft.com/office/powerpoint/2010/main" val="16020399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244000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ctr">
              <a:spcBef>
                <a:spcPts val="0"/>
              </a:spcBef>
              <a:buNone/>
              <a:defRPr sz="2000">
                <a:solidFill>
                  <a:schemeClr val="tx1"/>
                </a:solidFill>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91784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4934981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809468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4255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085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lumMod val="50000"/>
                  </a:schemeClr>
                </a:solidFill>
                <a:cs typeface="Segoe UI" pitchFamily="34" charset="0"/>
              </a:rPr>
              <a:t>© Copyright Microsoft Corporation. All rights reserved. </a:t>
            </a:r>
          </a:p>
        </p:txBody>
      </p:sp>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userDrawn="1"/>
        </p:nvPicPr>
        <p:blipFill>
          <a:blip r:embed="rId2"/>
          <a:stretch>
            <a:fillRect/>
          </a:stretch>
        </p:blipFill>
        <p:spPr bwMode="black">
          <a:xfrm>
            <a:off x="584200" y="584355"/>
            <a:ext cx="1383506" cy="296262"/>
          </a:xfrm>
          <a:prstGeom prst="rect">
            <a:avLst/>
          </a:prstGeom>
        </p:spPr>
      </p:pic>
    </p:spTree>
    <p:extLst>
      <p:ext uri="{BB962C8B-B14F-4D97-AF65-F5344CB8AC3E}">
        <p14:creationId xmlns:p14="http://schemas.microsoft.com/office/powerpoint/2010/main" val="1937043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4765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53406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1">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itle 1">
            <a:extLst>
              <a:ext uri="{FF2B5EF4-FFF2-40B4-BE49-F238E27FC236}">
                <a16:creationId xmlns:a16="http://schemas.microsoft.com/office/drawing/2014/main" id="{9B327D0C-577C-1F42-8E2E-6554C6B97492}"/>
              </a:ext>
            </a:extLst>
          </p:cNvPr>
          <p:cNvSpPr>
            <a:spLocks noGrp="1"/>
          </p:cNvSpPr>
          <p:nvPr>
            <p:ph type="title" hasCustomPrompt="1"/>
          </p:nvPr>
        </p:nvSpPr>
        <p:spPr>
          <a:xfrm>
            <a:off x="455997" y="440497"/>
            <a:ext cx="11306469" cy="501197"/>
          </a:xfrm>
          <a:prstGeom prst="rect">
            <a:avLst/>
          </a:prstGeom>
        </p:spPr>
        <p:txBody>
          <a:bodyPr wrap="square" lIns="0" tIns="0" rIns="0" bIns="0" anchor="b" anchorCtr="0">
            <a:noAutofit/>
          </a:bodyPr>
          <a:lstStyle>
            <a:lvl1pPr>
              <a:lnSpc>
                <a:spcPts val="3136"/>
              </a:lnSpc>
              <a:defRPr sz="2745">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34303322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907C0281-64BE-4844-A2BB-3E9ABD067392}"/>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6973023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4290295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17677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0271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806927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665035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a:t>
            </a:r>
          </a:p>
        </p:txBody>
      </p:sp>
    </p:spTree>
    <p:extLst>
      <p:ext uri="{BB962C8B-B14F-4D97-AF65-F5344CB8AC3E}">
        <p14:creationId xmlns:p14="http://schemas.microsoft.com/office/powerpoint/2010/main" val="156066849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1111368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9701157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100549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768672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11E4A5-70E4-4E84-B792-D6867BF05FF8}"/>
              </a:ext>
            </a:extLst>
          </p:cNvPr>
          <p:cNvPicPr>
            <a:picLocks noChangeAspect="1"/>
          </p:cNvPicPr>
          <p:nvPr userDrawn="1"/>
        </p:nvPicPr>
        <p:blipFill>
          <a:blip r:embed="rId2"/>
          <a:stretch>
            <a:fillRect/>
          </a:stretch>
        </p:blipFill>
        <p:spPr>
          <a:xfrm>
            <a:off x="5334000" y="0"/>
            <a:ext cx="6858000" cy="6858000"/>
          </a:xfrm>
          <a:prstGeom prst="rect">
            <a:avLst/>
          </a:prstGeom>
        </p:spPr>
      </p:pic>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40835846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6423508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1250177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54231351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19465391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2250659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501367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2898013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38090757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4727831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2203232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pic>
        <p:nvPicPr>
          <p:cNvPr id="3" name="Picture 2" descr="A picture containing man, looking, front, sitting&#10;&#10;Description automatically generated">
            <a:extLst>
              <a:ext uri="{FF2B5EF4-FFF2-40B4-BE49-F238E27FC236}">
                <a16:creationId xmlns:a16="http://schemas.microsoft.com/office/drawing/2014/main" id="{24BA8B95-515C-4EDE-BBAC-F1BD97FD0C2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687" t="12362" r="29729" b="16641"/>
          <a:stretch/>
        </p:blipFill>
        <p:spPr>
          <a:xfrm>
            <a:off x="5334001" y="0"/>
            <a:ext cx="6857999" cy="6858000"/>
          </a:xfrm>
          <a:custGeom>
            <a:avLst/>
            <a:gdLst>
              <a:gd name="connsiteX0" fmla="*/ 0 w 6857999"/>
              <a:gd name="connsiteY0" fmla="*/ 0 h 6858000"/>
              <a:gd name="connsiteX1" fmla="*/ 6857999 w 6857999"/>
              <a:gd name="connsiteY1" fmla="*/ 0 h 6858000"/>
              <a:gd name="connsiteX2" fmla="*/ 6857999 w 6857999"/>
              <a:gd name="connsiteY2" fmla="*/ 6858000 h 6858000"/>
              <a:gd name="connsiteX3" fmla="*/ 0 w 68579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7999" h="6858000">
                <a:moveTo>
                  <a:pt x="0" y="0"/>
                </a:moveTo>
                <a:lnTo>
                  <a:pt x="6857999" y="0"/>
                </a:lnTo>
                <a:lnTo>
                  <a:pt x="6857999" y="6858000"/>
                </a:lnTo>
                <a:lnTo>
                  <a:pt x="0" y="6858000"/>
                </a:lnTo>
                <a:close/>
              </a:path>
            </a:pathLst>
          </a:custGeom>
        </p:spPr>
      </p:pic>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5417101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0609993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5878805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1767327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6" y="1224083"/>
            <a:ext cx="5335205" cy="4889480"/>
          </a:xfrm>
          <a:noFill/>
        </p:spPr>
        <p:txBody>
          <a:bodyPr vert="horz" wrap="square" lIns="0" tIns="0" rIns="0" bIns="0" rtlCol="0" anchor="ctr" anchorCtr="0">
            <a:noAutofit/>
          </a:bodyPr>
          <a:lstStyle>
            <a:lvl1pPr>
              <a:lnSpc>
                <a:spcPts val="4946"/>
              </a:lnSpc>
              <a:spcAft>
                <a:spcPts val="1800"/>
              </a:spcAft>
              <a:defRPr lang="en-US" sz="5000" spc="-43" baseline="0" dirty="0">
                <a:solidFill>
                  <a:schemeClr val="accent5"/>
                </a:solidFill>
              </a:defRPr>
            </a:lvl1pPr>
          </a:lstStyle>
          <a:p>
            <a:pPr marL="0" lvl="0">
              <a:lnSpc>
                <a:spcPts val="4846"/>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546753"/>
          </a:xfrm>
        </p:spPr>
        <p:txBody>
          <a:bodyPr/>
          <a:lstStyle/>
          <a:p>
            <a:endParaRPr lang="en-US"/>
          </a:p>
        </p:txBody>
      </p:sp>
    </p:spTree>
    <p:extLst>
      <p:ext uri="{BB962C8B-B14F-4D97-AF65-F5344CB8AC3E}">
        <p14:creationId xmlns:p14="http://schemas.microsoft.com/office/powerpoint/2010/main" val="2248358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6" y="1224083"/>
            <a:ext cx="5335205" cy="4889480"/>
          </a:xfrm>
          <a:noFill/>
        </p:spPr>
        <p:txBody>
          <a:bodyPr vert="horz" wrap="square" lIns="0" tIns="0" rIns="0" bIns="0" rtlCol="0" anchor="ctr" anchorCtr="0">
            <a:noAutofit/>
          </a:bodyPr>
          <a:lstStyle>
            <a:lvl1pPr>
              <a:lnSpc>
                <a:spcPts val="4946"/>
              </a:lnSpc>
              <a:spcAft>
                <a:spcPts val="1800"/>
              </a:spcAft>
              <a:defRPr lang="en-US" sz="5000" spc="-43" baseline="0" dirty="0">
                <a:solidFill>
                  <a:schemeClr val="accent5"/>
                </a:solidFill>
              </a:defRPr>
            </a:lvl1pPr>
          </a:lstStyle>
          <a:p>
            <a:pPr marL="0" lvl="0">
              <a:lnSpc>
                <a:spcPts val="4846"/>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543185"/>
          </a:xfrm>
        </p:spPr>
        <p:txBody>
          <a:bodyPr/>
          <a:lstStyle/>
          <a:p>
            <a:endParaRPr lang="en-US"/>
          </a:p>
        </p:txBody>
      </p:sp>
      <p:sp>
        <p:nvSpPr>
          <p:cNvPr id="6" name="TextBox 5">
            <a:extLst>
              <a:ext uri="{FF2B5EF4-FFF2-40B4-BE49-F238E27FC236}">
                <a16:creationId xmlns:a16="http://schemas.microsoft.com/office/drawing/2014/main" id="{23DD4161-F188-3B42-AE17-D117287440D8}"/>
              </a:ext>
            </a:extLst>
          </p:cNvPr>
          <p:cNvSpPr txBox="1"/>
          <p:nvPr userDrawn="1"/>
        </p:nvSpPr>
        <p:spPr>
          <a:xfrm>
            <a:off x="254289" y="251012"/>
            <a:ext cx="4532865" cy="489365"/>
          </a:xfrm>
          <a:prstGeom prst="rect">
            <a:avLst/>
          </a:prstGeom>
          <a:noFill/>
        </p:spPr>
        <p:txBody>
          <a:bodyPr wrap="square" lIns="182854" tIns="146284" rIns="182854" bIns="146284" rtlCol="0">
            <a:spAutoFit/>
          </a:bodyPr>
          <a:lstStyle/>
          <a:p>
            <a:pPr>
              <a:lnSpc>
                <a:spcPct val="90000"/>
              </a:lnSpc>
              <a:spcAft>
                <a:spcPts val="600"/>
              </a:spcAft>
            </a:pPr>
            <a:r>
              <a:rPr lang="en-US" sz="1400" b="0" spc="0">
                <a:solidFill>
                  <a:schemeClr val="tx1"/>
                </a:solidFill>
                <a:latin typeface="+mj-lt"/>
              </a:rPr>
              <a:t>PROACTIVE</a:t>
            </a:r>
            <a:r>
              <a:rPr lang="en-US" sz="1400" b="0" spc="0">
                <a:solidFill>
                  <a:schemeClr val="tx1"/>
                </a:solidFill>
                <a:latin typeface="+mj-lt"/>
                <a:cs typeface="Segoe UI Semibold"/>
              </a:rPr>
              <a:t> C</a:t>
            </a:r>
            <a:r>
              <a:rPr lang="en-US" sz="1400" b="0" spc="0">
                <a:solidFill>
                  <a:schemeClr val="tx1"/>
                </a:solidFill>
                <a:latin typeface="+mj-lt"/>
              </a:rPr>
              <a:t>USTOMER SERVICE </a:t>
            </a:r>
          </a:p>
        </p:txBody>
      </p:sp>
    </p:spTree>
    <p:extLst>
      <p:ext uri="{BB962C8B-B14F-4D97-AF65-F5344CB8AC3E}">
        <p14:creationId xmlns:p14="http://schemas.microsoft.com/office/powerpoint/2010/main" val="226766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ext Placeholder 4">
            <a:extLst>
              <a:ext uri="{FF2B5EF4-FFF2-40B4-BE49-F238E27FC236}">
                <a16:creationId xmlns:a16="http://schemas.microsoft.com/office/drawing/2014/main" id="{1AE401B7-B392-4B42-87B4-0E861E6D62D8}"/>
              </a:ext>
            </a:extLst>
          </p:cNvPr>
          <p:cNvSpPr>
            <a:spLocks noGrp="1"/>
          </p:cNvSpPr>
          <p:nvPr>
            <p:ph type="body" sz="quarter" idx="10"/>
          </p:nvPr>
        </p:nvSpPr>
        <p:spPr>
          <a:xfrm>
            <a:off x="501960" y="920604"/>
            <a:ext cx="11306175" cy="492443"/>
          </a:xfrm>
        </p:spPr>
        <p:txBody>
          <a:bodyPr/>
          <a:lstStyle>
            <a:lvl1pPr>
              <a:defRPr sz="2000">
                <a:solidFill>
                  <a:schemeClr val="tx2"/>
                </a:solidFill>
              </a:defRPr>
            </a:lvl1pPr>
          </a:lstStyle>
          <a:p>
            <a:pPr lvl="0"/>
            <a:r>
              <a:rPr lang="en-US"/>
              <a:t>Edit Master text styles</a:t>
            </a:r>
          </a:p>
        </p:txBody>
      </p:sp>
      <p:sp>
        <p:nvSpPr>
          <p:cNvPr id="6" name="Title 5">
            <a:extLst>
              <a:ext uri="{FF2B5EF4-FFF2-40B4-BE49-F238E27FC236}">
                <a16:creationId xmlns:a16="http://schemas.microsoft.com/office/drawing/2014/main" id="{E931D5F9-304B-449C-8730-BEC7174F3115}"/>
              </a:ext>
            </a:extLst>
          </p:cNvPr>
          <p:cNvSpPr>
            <a:spLocks noGrp="1"/>
          </p:cNvSpPr>
          <p:nvPr>
            <p:ph type="title"/>
          </p:nvPr>
        </p:nvSpPr>
        <p:spPr>
          <a:xfrm>
            <a:off x="501960" y="449263"/>
            <a:ext cx="11306469" cy="813819"/>
          </a:xfrm>
        </p:spPr>
        <p:txBody>
          <a:bodyPr/>
          <a:lstStyle/>
          <a:p>
            <a:r>
              <a:rPr lang="en-US"/>
              <a:t>Click to edit Master title style</a:t>
            </a:r>
          </a:p>
        </p:txBody>
      </p:sp>
    </p:spTree>
    <p:extLst>
      <p:ext uri="{BB962C8B-B14F-4D97-AF65-F5344CB8AC3E}">
        <p14:creationId xmlns:p14="http://schemas.microsoft.com/office/powerpoint/2010/main" val="139184283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Vision">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4E625-960F-47A3-8166-E6F91369CC14}"/>
              </a:ext>
            </a:extLst>
          </p:cNvPr>
          <p:cNvSpPr>
            <a:spLocks noGrp="1"/>
          </p:cNvSpPr>
          <p:nvPr>
            <p:ph type="title"/>
          </p:nvPr>
        </p:nvSpPr>
        <p:spPr>
          <a:xfrm>
            <a:off x="465139" y="2232343"/>
            <a:ext cx="3695700" cy="813820"/>
          </a:xfrm>
        </p:spPr>
        <p:txBody>
          <a:bodyPr/>
          <a:lstStyle>
            <a:lvl1pPr>
              <a:defRPr sz="5399"/>
            </a:lvl1pPr>
          </a:lstStyle>
          <a:p>
            <a:r>
              <a:rPr lang="en-US"/>
              <a:t>Click to</a:t>
            </a:r>
          </a:p>
        </p:txBody>
      </p:sp>
      <p:sp>
        <p:nvSpPr>
          <p:cNvPr id="4" name="Text Placeholder 3">
            <a:extLst>
              <a:ext uri="{FF2B5EF4-FFF2-40B4-BE49-F238E27FC236}">
                <a16:creationId xmlns:a16="http://schemas.microsoft.com/office/drawing/2014/main" id="{C780568D-E0C0-47C7-8C33-F800EA8B0D02}"/>
              </a:ext>
            </a:extLst>
          </p:cNvPr>
          <p:cNvSpPr>
            <a:spLocks noGrp="1"/>
          </p:cNvSpPr>
          <p:nvPr>
            <p:ph type="body" sz="quarter" idx="10"/>
          </p:nvPr>
        </p:nvSpPr>
        <p:spPr>
          <a:xfrm>
            <a:off x="465139" y="3261043"/>
            <a:ext cx="8662740" cy="1815882"/>
          </a:xfrm>
        </p:spPr>
        <p:txBody>
          <a:bodyPr/>
          <a:lstStyle>
            <a:lvl1pPr>
              <a:defRPr sz="2800">
                <a:latin typeface="+mn-lt"/>
              </a:defRPr>
            </a:lvl1pPr>
            <a:lvl2pPr>
              <a:defRPr sz="2400"/>
            </a:lvl2pPr>
            <a:lvl3pPr>
              <a:defRPr sz="2000"/>
            </a:lvl3pPr>
            <a:lvl4pPr>
              <a:defRPr sz="20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3322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C8A25A4-D2FD-4962-A116-6E4B01A022B8}"/>
              </a:ext>
            </a:extLst>
          </p:cNvPr>
          <p:cNvSpPr>
            <a:spLocks noGrp="1"/>
          </p:cNvSpPr>
          <p:nvPr>
            <p:ph type="pic" sz="quarter" idx="18"/>
          </p:nvPr>
        </p:nvSpPr>
        <p:spPr>
          <a:xfrm>
            <a:off x="5272548" y="0"/>
            <a:ext cx="6919451" cy="543185"/>
          </a:xfrm>
        </p:spPr>
        <p:txBody>
          <a:bodyPr/>
          <a:lstStyle/>
          <a:p>
            <a:endParaRPr lang="en-US"/>
          </a:p>
        </p:txBody>
      </p:sp>
      <p:sp>
        <p:nvSpPr>
          <p:cNvPr id="7" name="Title 6">
            <a:extLst>
              <a:ext uri="{FF2B5EF4-FFF2-40B4-BE49-F238E27FC236}">
                <a16:creationId xmlns:a16="http://schemas.microsoft.com/office/drawing/2014/main" id="{6BE54974-BE7C-473B-B7AF-3ACAF924EFB0}"/>
              </a:ext>
            </a:extLst>
          </p:cNvPr>
          <p:cNvSpPr>
            <a:spLocks noGrp="1"/>
          </p:cNvSpPr>
          <p:nvPr>
            <p:ph type="title"/>
          </p:nvPr>
        </p:nvSpPr>
        <p:spPr>
          <a:xfrm>
            <a:off x="501960" y="449264"/>
            <a:ext cx="4222440" cy="1161173"/>
          </a:xfrm>
        </p:spPr>
        <p:txBody>
          <a:bodyPr/>
          <a:lstStyle/>
          <a:p>
            <a:r>
              <a:rPr lang="en-US"/>
              <a:t>Click to edit Master title style</a:t>
            </a:r>
          </a:p>
        </p:txBody>
      </p:sp>
    </p:spTree>
    <p:extLst>
      <p:ext uri="{BB962C8B-B14F-4D97-AF65-F5344CB8AC3E}">
        <p14:creationId xmlns:p14="http://schemas.microsoft.com/office/powerpoint/2010/main" val="1205933256"/>
      </p:ext>
    </p:extLst>
  </p:cSld>
  <p:clrMapOvr>
    <a:masterClrMapping/>
  </p:clrMapOvr>
  <p:extLst>
    <p:ext uri="{DCECCB84-F9BA-43D5-87BE-67443E8EF086}">
      <p15:sldGuideLst xmlns:p15="http://schemas.microsoft.com/office/powerpoint/2012/main">
        <p15:guide id="1" orient="horz" pos="432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C4911F5-116A-483F-96C2-98ECDD8A03CD}"/>
              </a:ext>
            </a:extLst>
          </p:cNvPr>
          <p:cNvSpPr>
            <a:spLocks noGrp="1"/>
          </p:cNvSpPr>
          <p:nvPr>
            <p:ph type="body" sz="quarter" idx="11"/>
          </p:nvPr>
        </p:nvSpPr>
        <p:spPr>
          <a:xfrm>
            <a:off x="95703" y="2159746"/>
            <a:ext cx="4831897" cy="430887"/>
          </a:xfrm>
        </p:spPr>
        <p:txBody>
          <a:bodyPr anchor="b"/>
          <a:lstStyle>
            <a:lvl1pPr marL="0" indent="0">
              <a:buNone/>
              <a:defRPr lang="en-US" sz="1600" b="1" kern="1200" cap="all" spc="100" baseline="0" dirty="0">
                <a:solidFill>
                  <a:schemeClr val="tx2"/>
                </a:solidFill>
                <a:latin typeface="+mn-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a:t>
            </a:r>
          </a:p>
        </p:txBody>
      </p:sp>
      <p:sp>
        <p:nvSpPr>
          <p:cNvPr id="9" name="Title 8">
            <a:extLst>
              <a:ext uri="{FF2B5EF4-FFF2-40B4-BE49-F238E27FC236}">
                <a16:creationId xmlns:a16="http://schemas.microsoft.com/office/drawing/2014/main" id="{29B611F7-7F93-407C-A148-17FEB9C78818}"/>
              </a:ext>
            </a:extLst>
          </p:cNvPr>
          <p:cNvSpPr>
            <a:spLocks noGrp="1"/>
          </p:cNvSpPr>
          <p:nvPr>
            <p:ph type="title"/>
          </p:nvPr>
        </p:nvSpPr>
        <p:spPr>
          <a:xfrm>
            <a:off x="95704" y="2428073"/>
            <a:ext cx="4831897" cy="899665"/>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72457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cus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1"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4"/>
          </a:p>
        </p:txBody>
      </p:sp>
      <p:sp>
        <p:nvSpPr>
          <p:cNvPr id="40" name="Picture Placeholder 144"/>
          <p:cNvSpPr>
            <a:spLocks noGrp="1"/>
          </p:cNvSpPr>
          <p:nvPr>
            <p:ph type="pic" sz="quarter" idx="36" hasCustomPrompt="1"/>
          </p:nvPr>
        </p:nvSpPr>
        <p:spPr>
          <a:xfrm>
            <a:off x="202501" y="5780179"/>
            <a:ext cx="2064635" cy="834378"/>
          </a:xfrm>
          <a:prstGeom prst="rect">
            <a:avLst/>
          </a:prstGeom>
        </p:spPr>
        <p:txBody>
          <a:bodyPr anchor="ctr" anchorCtr="0">
            <a:noAutofit/>
          </a:bodyPr>
          <a:lstStyle>
            <a:lvl1pPr marL="0" indent="0" algn="ctr">
              <a:buNone/>
              <a:defRPr sz="1567">
                <a:solidFill>
                  <a:srgbClr val="7030A0"/>
                </a:solidFill>
              </a:defRPr>
            </a:lvl1pPr>
          </a:lstStyle>
          <a:p>
            <a:r>
              <a:rPr lang="en-US"/>
              <a:t>Drag logo here</a:t>
            </a:r>
          </a:p>
        </p:txBody>
      </p:sp>
      <p:sp>
        <p:nvSpPr>
          <p:cNvPr id="19" name="Text Placeholder 5">
            <a:extLst>
              <a:ext uri="{FF2B5EF4-FFF2-40B4-BE49-F238E27FC236}">
                <a16:creationId xmlns:a16="http://schemas.microsoft.com/office/drawing/2014/main" id="{0BEB2C19-B580-42BE-A379-523C061F5980}"/>
              </a:ext>
            </a:extLst>
          </p:cNvPr>
          <p:cNvSpPr>
            <a:spLocks noGrp="1"/>
          </p:cNvSpPr>
          <p:nvPr>
            <p:ph type="body" sz="quarter" idx="39"/>
          </p:nvPr>
        </p:nvSpPr>
        <p:spPr>
          <a:xfrm>
            <a:off x="269878" y="3304610"/>
            <a:ext cx="3532852" cy="1086067"/>
          </a:xfrm>
        </p:spPr>
        <p:txBody>
          <a:bodyPr/>
          <a:lstStyle>
            <a:lvl1pPr>
              <a:spcAft>
                <a:spcPts val="588"/>
              </a:spcAft>
              <a:defRPr sz="1307" i="1">
                <a:solidFill>
                  <a:schemeClr val="tx1"/>
                </a:solidFill>
              </a:defRPr>
            </a:lvl1pPr>
            <a:lvl2pPr>
              <a:spcBef>
                <a:spcPts val="0"/>
              </a:spcBef>
              <a:spcAft>
                <a:spcPts val="0"/>
              </a:spcAft>
              <a:defRPr sz="980" b="1" i="1" cap="none" baseline="0">
                <a:solidFill>
                  <a:schemeClr val="tx1"/>
                </a:solidFill>
              </a:defRPr>
            </a:lvl2pPr>
            <a:lvl3pPr>
              <a:spcBef>
                <a:spcPts val="0"/>
              </a:spcBef>
              <a:spcAft>
                <a:spcPts val="490"/>
              </a:spcAft>
              <a:defRPr lang="en-US" sz="898" i="1" kern="1200" cap="none" spc="0" baseline="0" dirty="0">
                <a:solidFill>
                  <a:schemeClr val="tx1"/>
                </a:solidFill>
                <a:latin typeface="Segoe UI" panose="020B0502040204020203" pitchFamily="34" charset="0"/>
                <a:ea typeface="+mn-ea"/>
                <a:cs typeface="Segoe UI" panose="020B0502040204020203" pitchFamily="34" charset="0"/>
              </a:defRPr>
            </a:lvl3pPr>
            <a:lvl4pPr>
              <a:spcBef>
                <a:spcPts val="0"/>
              </a:spcBef>
              <a:spcAft>
                <a:spcPts val="0"/>
              </a:spcAft>
              <a:defRPr lang="en-US" sz="898" i="1" kern="1200" cap="none" spc="0" baseline="0" dirty="0">
                <a:solidFill>
                  <a:schemeClr val="tx1"/>
                </a:solidFill>
                <a:latin typeface="Segoe UI" panose="020B0502040204020203" pitchFamily="34" charset="0"/>
                <a:ea typeface="+mn-ea"/>
                <a:cs typeface="Segoe UI" panose="020B0502040204020203" pitchFamily="34" charset="0"/>
              </a:defRPr>
            </a:lvl4pPr>
            <a:lvl5pPr>
              <a:spcBef>
                <a:spcPts val="0"/>
              </a:spcBef>
              <a:spcAft>
                <a:spcPts val="490"/>
              </a:spcAft>
              <a:defRPr lang="en-US" sz="858" i="1" kern="1200" cap="none" spc="0" baseline="0" dirty="0">
                <a:solidFill>
                  <a:schemeClr val="tx1"/>
                </a:solidFill>
                <a:latin typeface="Segoe UI" panose="020B0502040204020203" pitchFamily="34" charset="0"/>
                <a:ea typeface="+mn-ea"/>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7">
            <a:extLst>
              <a:ext uri="{FF2B5EF4-FFF2-40B4-BE49-F238E27FC236}">
                <a16:creationId xmlns:a16="http://schemas.microsoft.com/office/drawing/2014/main" id="{814B4C81-2DCF-4384-8123-58DAAA46854A}"/>
              </a:ext>
            </a:extLst>
          </p:cNvPr>
          <p:cNvSpPr>
            <a:spLocks noGrp="1"/>
          </p:cNvSpPr>
          <p:nvPr>
            <p:ph type="body" sz="quarter" idx="42"/>
          </p:nvPr>
        </p:nvSpPr>
        <p:spPr>
          <a:xfrm>
            <a:off x="4003343" y="3344469"/>
            <a:ext cx="8006095" cy="1875385"/>
          </a:xfrm>
        </p:spPr>
        <p:txBody>
          <a:bodyPr/>
          <a:lstStyle>
            <a:lvl1pPr>
              <a:spcAft>
                <a:spcPts val="588"/>
              </a:spcAft>
              <a:defRPr>
                <a:solidFill>
                  <a:schemeClr val="tx1"/>
                </a:solidFill>
              </a:defRPr>
            </a:lvl1pPr>
            <a:lvl2pPr>
              <a:spcAft>
                <a:spcPts val="588"/>
              </a:spcAft>
              <a:defRPr>
                <a:solidFill>
                  <a:schemeClr val="tx1"/>
                </a:solidFill>
              </a:defRPr>
            </a:lvl2pPr>
            <a:lvl3pPr>
              <a:spcAft>
                <a:spcPts val="588"/>
              </a:spcAft>
              <a:defRPr>
                <a:solidFill>
                  <a:schemeClr val="tx1"/>
                </a:solidFill>
              </a:defRPr>
            </a:lvl3pPr>
            <a:lvl4pPr marL="168243" indent="-168243">
              <a:spcAft>
                <a:spcPts val="600"/>
              </a:spcAft>
              <a:buFont typeface="Arial" panose="020B0604020202020204" pitchFamily="34" charset="0"/>
              <a:buChar char="•"/>
              <a:defRPr>
                <a:solidFill>
                  <a:schemeClr val="tx1"/>
                </a:solidFill>
              </a:defRPr>
            </a:lvl4pPr>
            <a:lvl5pPr>
              <a:defRPr sz="1143"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4" name="Straight Connector 23">
            <a:extLst>
              <a:ext uri="{FF2B5EF4-FFF2-40B4-BE49-F238E27FC236}">
                <a16:creationId xmlns:a16="http://schemas.microsoft.com/office/drawing/2014/main" id="{20CCB87A-2DC4-4690-AD4E-8D17752DD99D}"/>
              </a:ext>
            </a:extLst>
          </p:cNvPr>
          <p:cNvCxnSpPr/>
          <p:nvPr userDrawn="1"/>
        </p:nvCxnSpPr>
        <p:spPr>
          <a:xfrm>
            <a:off x="3910685" y="3304609"/>
            <a:ext cx="0" cy="206207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526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1"/>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3" name="Picture 2" descr="A person standing next to a person&#10;&#10;Description automatically generated">
            <a:extLst>
              <a:ext uri="{FF2B5EF4-FFF2-40B4-BE49-F238E27FC236}">
                <a16:creationId xmlns:a16="http://schemas.microsoft.com/office/drawing/2014/main" id="{FA06BC97-B22B-4FDF-A8FF-41339A35E1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9497" t="1090" r="15237" b="818"/>
          <a:stretch/>
        </p:blipFill>
        <p:spPr>
          <a:xfrm>
            <a:off x="5334000" y="10"/>
            <a:ext cx="6858000" cy="6857990"/>
          </a:xfrm>
          <a:custGeom>
            <a:avLst/>
            <a:gdLst>
              <a:gd name="connsiteX0" fmla="*/ 0 w 6858000"/>
              <a:gd name="connsiteY0" fmla="*/ 0 h 6857990"/>
              <a:gd name="connsiteX1" fmla="*/ 6858000 w 6858000"/>
              <a:gd name="connsiteY1" fmla="*/ 0 h 6857990"/>
              <a:gd name="connsiteX2" fmla="*/ 6858000 w 6858000"/>
              <a:gd name="connsiteY2" fmla="*/ 6857990 h 6857990"/>
              <a:gd name="connsiteX3" fmla="*/ 0 w 6858000"/>
              <a:gd name="connsiteY3" fmla="*/ 6857990 h 6857990"/>
            </a:gdLst>
            <a:ahLst/>
            <a:cxnLst>
              <a:cxn ang="0">
                <a:pos x="connsiteX0" y="connsiteY0"/>
              </a:cxn>
              <a:cxn ang="0">
                <a:pos x="connsiteX1" y="connsiteY1"/>
              </a:cxn>
              <a:cxn ang="0">
                <a:pos x="connsiteX2" y="connsiteY2"/>
              </a:cxn>
              <a:cxn ang="0">
                <a:pos x="connsiteX3" y="connsiteY3"/>
              </a:cxn>
            </a:cxnLst>
            <a:rect l="l" t="t" r="r" b="b"/>
            <a:pathLst>
              <a:path w="6858000" h="6857990">
                <a:moveTo>
                  <a:pt x="0" y="0"/>
                </a:moveTo>
                <a:lnTo>
                  <a:pt x="6858000" y="0"/>
                </a:lnTo>
                <a:lnTo>
                  <a:pt x="6858000" y="6857990"/>
                </a:lnTo>
                <a:lnTo>
                  <a:pt x="0" y="6857990"/>
                </a:lnTo>
                <a:close/>
              </a:path>
            </a:pathLst>
          </a:custGeom>
        </p:spPr>
      </p:pic>
    </p:spTree>
    <p:extLst>
      <p:ext uri="{BB962C8B-B14F-4D97-AF65-F5344CB8AC3E}">
        <p14:creationId xmlns:p14="http://schemas.microsoft.com/office/powerpoint/2010/main" val="36144075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296398"/>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09592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7" y="1922804"/>
            <a:ext cx="4758211" cy="603538"/>
          </a:xfrm>
        </p:spPr>
        <p:txBody>
          <a:bodyPr wrap="square" lIns="0" tIns="0" rIns="0" bIns="0">
            <a:spAutoFit/>
          </a:bodyPr>
          <a:lstStyle>
            <a:lvl1pPr marL="0" indent="0">
              <a:lnSpc>
                <a:spcPts val="2353"/>
              </a:lnSpc>
              <a:spcBef>
                <a:spcPts val="588"/>
              </a:spcBef>
              <a:buNone/>
              <a:defRPr sz="1961" b="0" i="0">
                <a:gradFill>
                  <a:gsLst>
                    <a:gs pos="0">
                      <a:schemeClr val="tx1"/>
                    </a:gs>
                    <a:gs pos="100000">
                      <a:schemeClr val="tx1"/>
                    </a:gs>
                  </a:gsLst>
                  <a:lin ang="5400000" scaled="1"/>
                </a:gradFill>
                <a:latin typeface="+mn-lt"/>
              </a:defRPr>
            </a:lvl1pPr>
            <a:lvl2pPr marL="224011" indent="0">
              <a:buNone/>
              <a:defRPr/>
            </a:lvl2pPr>
            <a:lvl3pPr marL="448021" indent="0">
              <a:buNone/>
              <a:defRPr/>
            </a:lvl3pPr>
            <a:lvl4pPr marL="672032" indent="0">
              <a:buNone/>
              <a:defRPr/>
            </a:lvl4pPr>
            <a:lvl5pPr marL="896042"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3644310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907C0281-64BE-4844-A2BB-3E9ABD067392}"/>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277852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accent2">
            <a:lumMod val="7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11E4A5-70E4-4E84-B792-D6867BF05FF8}"/>
              </a:ext>
            </a:extLst>
          </p:cNvPr>
          <p:cNvPicPr>
            <a:picLocks noChangeAspect="1"/>
          </p:cNvPicPr>
          <p:nvPr userDrawn="1"/>
        </p:nvPicPr>
        <p:blipFill>
          <a:blip r:embed="rId2"/>
          <a:stretch>
            <a:fillRect/>
          </a:stretch>
        </p:blipFill>
        <p:spPr>
          <a:xfrm>
            <a:off x="5334000" y="0"/>
            <a:ext cx="6858000" cy="6858000"/>
          </a:xfrm>
          <a:prstGeom prst="rect">
            <a:avLst/>
          </a:prstGeom>
        </p:spPr>
      </p:pic>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solidFill>
                  <a:schemeClr val="accent3"/>
                </a:soli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solidFill>
                  <a:schemeClr val="bg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652646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34" Type="http://schemas.openxmlformats.org/officeDocument/2006/relationships/image" Target="../media/image33.png"/><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theme" Target="../theme/theme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0674026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3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grpSp>
        <p:nvGrpSpPr>
          <p:cNvPr id="9" name="Group 8">
            <a:extLst>
              <a:ext uri="{FF2B5EF4-FFF2-40B4-BE49-F238E27FC236}">
                <a16:creationId xmlns:a16="http://schemas.microsoft.com/office/drawing/2014/main" id="{505FE59A-15A8-3743-BF27-32FC8C564FB6}"/>
              </a:ext>
            </a:extLst>
          </p:cNvPr>
          <p:cNvGrpSpPr/>
          <p:nvPr userDrawn="1"/>
        </p:nvGrpSpPr>
        <p:grpSpPr>
          <a:xfrm>
            <a:off x="361838" y="6456603"/>
            <a:ext cx="11586711" cy="118296"/>
            <a:chOff x="369093" y="6269317"/>
            <a:chExt cx="11819049" cy="120651"/>
          </a:xfrm>
        </p:grpSpPr>
        <p:sp>
          <p:nvSpPr>
            <p:cNvPr id="10" name="Footer Placeholder 14">
              <a:extLst>
                <a:ext uri="{FF2B5EF4-FFF2-40B4-BE49-F238E27FC236}">
                  <a16:creationId xmlns:a16="http://schemas.microsoft.com/office/drawing/2014/main" id="{525E3319-B21A-284E-8176-855090AC6D40}"/>
                </a:ext>
              </a:extLst>
            </p:cNvPr>
            <p:cNvSpPr txBox="1">
              <a:spLocks/>
            </p:cNvSpPr>
            <p:nvPr userDrawn="1"/>
          </p:nvSpPr>
          <p:spPr>
            <a:xfrm>
              <a:off x="369093" y="6269317"/>
              <a:ext cx="11819049" cy="120651"/>
            </a:xfrm>
            <a:prstGeom prst="rect">
              <a:avLst/>
            </a:prstGeom>
          </p:spPr>
          <p:txBody>
            <a:bodyPr vert="horz" lIns="91440" tIns="45720" rIns="91440" bIns="45720" numCol="1" rtlCol="0" anchor="ctr"/>
            <a:lstStyle>
              <a:defPPr>
                <a:defRPr lang="en-US"/>
              </a:defPPr>
              <a:lvl1pPr marL="0" algn="l" defTabSz="932742" rtl="0" eaLnBrk="1" latinLnBrk="0" hangingPunct="1">
                <a:defRPr sz="7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solidFill>
                    <a:schemeClr val="bg1">
                      <a:lumMod val="65000"/>
                    </a:schemeClr>
                  </a:solidFill>
                </a:rPr>
                <a:t>© Microsoft Corporation</a:t>
              </a:r>
            </a:p>
          </p:txBody>
        </p:sp>
        <p:sp>
          <p:nvSpPr>
            <p:cNvPr id="11" name="Footer Placeholder 14">
              <a:extLst>
                <a:ext uri="{FF2B5EF4-FFF2-40B4-BE49-F238E27FC236}">
                  <a16:creationId xmlns:a16="http://schemas.microsoft.com/office/drawing/2014/main" id="{CDBD5170-CFD3-E140-A127-EA94006A05AE}"/>
                </a:ext>
              </a:extLst>
            </p:cNvPr>
            <p:cNvSpPr txBox="1">
              <a:spLocks/>
            </p:cNvSpPr>
            <p:nvPr userDrawn="1"/>
          </p:nvSpPr>
          <p:spPr>
            <a:xfrm>
              <a:off x="369093" y="6269317"/>
              <a:ext cx="11819049" cy="120651"/>
            </a:xfrm>
            <a:prstGeom prst="rect">
              <a:avLst/>
            </a:prstGeom>
          </p:spPr>
          <p:txBody>
            <a:bodyPr vert="horz" lIns="91440" tIns="45720" rIns="91440" bIns="45720" numCol="1" rtlCol="0" anchor="ctr"/>
            <a:lstStyle>
              <a:defPPr>
                <a:defRPr lang="en-US"/>
              </a:defPPr>
              <a:lvl1pPr marL="0" algn="l" defTabSz="932742" rtl="0" eaLnBrk="1" latinLnBrk="0" hangingPunct="1">
                <a:defRPr sz="700" kern="1200">
                  <a:solidFill>
                    <a:schemeClr val="tx1">
                      <a:tint val="75000"/>
                    </a:schemeClr>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r>
                <a:rPr lang="en-US" sz="686">
                  <a:solidFill>
                    <a:schemeClr val="bg1">
                      <a:lumMod val="65000"/>
                    </a:schemeClr>
                  </a:solidFill>
                </a:rPr>
                <a:t>Dynamics 365</a:t>
              </a:r>
            </a:p>
          </p:txBody>
        </p:sp>
      </p:grpSp>
    </p:spTree>
    <p:extLst>
      <p:ext uri="{BB962C8B-B14F-4D97-AF65-F5344CB8AC3E}">
        <p14:creationId xmlns:p14="http://schemas.microsoft.com/office/powerpoint/2010/main" val="189601752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 id="2147483727" r:id="rId26"/>
    <p:sldLayoutId id="2147483728" r:id="rId27"/>
    <p:sldLayoutId id="2147483729" r:id="rId28"/>
    <p:sldLayoutId id="2147483730" r:id="rId29"/>
    <p:sldLayoutId id="2147483732" r:id="rId30"/>
    <p:sldLayoutId id="2147483733" r:id="rId31"/>
    <p:sldLayoutId id="2147483734" r:id="rId3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common-data-model/schema/core/industrycommon/healthcare/healthcare-overview" TargetMode="External"/><Relationship Id="rId2" Type="http://schemas.openxmlformats.org/officeDocument/2006/relationships/hyperlink" Target="https://www.hl7.org/fhir/resourcelist.html" TargetMode="Externa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7.svg"/><Relationship Id="rId2" Type="http://schemas.openxmlformats.org/officeDocument/2006/relationships/notesSlide" Target="../notesSlides/notesSlide6.xml"/><Relationship Id="rId1" Type="http://schemas.openxmlformats.org/officeDocument/2006/relationships/slideLayout" Target="../slideLayouts/slideLayout39.xml"/><Relationship Id="rId6" Type="http://schemas.openxmlformats.org/officeDocument/2006/relationships/image" Target="../media/image59.svg"/><Relationship Id="rId11" Type="http://schemas.openxmlformats.org/officeDocument/2006/relationships/image" Target="../media/image66.png"/><Relationship Id="rId5" Type="http://schemas.openxmlformats.org/officeDocument/2006/relationships/image" Target="../media/image58.png"/><Relationship Id="rId10" Type="http://schemas.openxmlformats.org/officeDocument/2006/relationships/image" Target="../media/image63.png"/><Relationship Id="rId4" Type="http://schemas.microsoft.com/office/2007/relationships/hdphoto" Target="../media/hdphoto2.wdp"/><Relationship Id="rId9"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image" Target="../media/image51.png"/><Relationship Id="rId5" Type="http://schemas.openxmlformats.org/officeDocument/2006/relationships/image" Target="../media/image50.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7.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39.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microsoft.com/office/2007/relationships/hdphoto" Target="../media/hdphoto2.wdp"/><Relationship Id="rId9" Type="http://schemas.openxmlformats.org/officeDocument/2006/relationships/image" Target="../media/image62.png"/><Relationship Id="rId14" Type="http://schemas.openxmlformats.org/officeDocument/2006/relationships/image" Target="../media/image67.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764D9E1-F1B1-4CD1-A9F9-F96107072618}"/>
              </a:ext>
            </a:extLst>
          </p:cNvPr>
          <p:cNvGrpSpPr/>
          <p:nvPr/>
        </p:nvGrpSpPr>
        <p:grpSpPr>
          <a:xfrm>
            <a:off x="588640" y="1743641"/>
            <a:ext cx="777498" cy="777498"/>
            <a:chOff x="997658" y="5928725"/>
            <a:chExt cx="601980" cy="601980"/>
          </a:xfrm>
        </p:grpSpPr>
        <p:sp>
          <p:nvSpPr>
            <p:cNvPr id="27" name="Oval 26">
              <a:extLst>
                <a:ext uri="{FF2B5EF4-FFF2-40B4-BE49-F238E27FC236}">
                  <a16:creationId xmlns:a16="http://schemas.microsoft.com/office/drawing/2014/main" id="{55DB5FFE-ECCF-4D17-B735-CAFBE962F45D}"/>
                </a:ext>
              </a:extLst>
            </p:cNvPr>
            <p:cNvSpPr/>
            <p:nvPr/>
          </p:nvSpPr>
          <p:spPr bwMode="auto">
            <a:xfrm>
              <a:off x="997658" y="5928725"/>
              <a:ext cx="601980" cy="601980"/>
            </a:xfrm>
            <a:prstGeom prst="ellipse">
              <a:avLst/>
            </a:prstGeom>
            <a:solidFill>
              <a:schemeClr val="accent2">
                <a:lumMod val="75000"/>
              </a:schemeClr>
            </a:solidFill>
            <a:ln w="12700" cap="flat" cmpd="sng" algn="ctr">
              <a:solidFill>
                <a:schemeClr val="tx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8" name="data 3" descr="data, cloud, scale">
              <a:extLst>
                <a:ext uri="{FF2B5EF4-FFF2-40B4-BE49-F238E27FC236}">
                  <a16:creationId xmlns:a16="http://schemas.microsoft.com/office/drawing/2014/main" id="{C840B790-1230-4CEB-983C-B75BA2DBDC40}"/>
                </a:ext>
              </a:extLst>
            </p:cNvPr>
            <p:cNvGrpSpPr>
              <a:grpSpLocks noChangeAspect="1"/>
            </p:cNvGrpSpPr>
            <p:nvPr/>
          </p:nvGrpSpPr>
          <p:grpSpPr bwMode="auto">
            <a:xfrm>
              <a:off x="1100674" y="6032501"/>
              <a:ext cx="395950" cy="394430"/>
              <a:chOff x="5781" y="773"/>
              <a:chExt cx="261" cy="260"/>
            </a:xfrm>
          </p:grpSpPr>
          <p:sp>
            <p:nvSpPr>
              <p:cNvPr id="29" name="AutoShape 87">
                <a:extLst>
                  <a:ext uri="{FF2B5EF4-FFF2-40B4-BE49-F238E27FC236}">
                    <a16:creationId xmlns:a16="http://schemas.microsoft.com/office/drawing/2014/main" id="{AB75E945-7DCC-4D91-91FF-F885CDD4578F}"/>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89">
                <a:extLst>
                  <a:ext uri="{FF2B5EF4-FFF2-40B4-BE49-F238E27FC236}">
                    <a16:creationId xmlns:a16="http://schemas.microsoft.com/office/drawing/2014/main" id="{30E7B442-4F93-49D8-9B61-E5F42BCD3089}"/>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90">
                <a:extLst>
                  <a:ext uri="{FF2B5EF4-FFF2-40B4-BE49-F238E27FC236}">
                    <a16:creationId xmlns:a16="http://schemas.microsoft.com/office/drawing/2014/main" id="{D247AD7E-938A-48E8-8062-283A4B1DD3D0}"/>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91">
                <a:extLst>
                  <a:ext uri="{FF2B5EF4-FFF2-40B4-BE49-F238E27FC236}">
                    <a16:creationId xmlns:a16="http://schemas.microsoft.com/office/drawing/2014/main" id="{A380235D-5739-48A0-B7F8-33C4E0AE5383}"/>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92">
                <a:extLst>
                  <a:ext uri="{FF2B5EF4-FFF2-40B4-BE49-F238E27FC236}">
                    <a16:creationId xmlns:a16="http://schemas.microsoft.com/office/drawing/2014/main" id="{73478491-25E1-42AD-9FC2-AC10F036E03B}"/>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93">
                <a:extLst>
                  <a:ext uri="{FF2B5EF4-FFF2-40B4-BE49-F238E27FC236}">
                    <a16:creationId xmlns:a16="http://schemas.microsoft.com/office/drawing/2014/main" id="{DBC1D7E8-5E0D-4570-A57F-FC946D6C9E65}"/>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5" name="Freeform 94">
                <a:extLst>
                  <a:ext uri="{FF2B5EF4-FFF2-40B4-BE49-F238E27FC236}">
                    <a16:creationId xmlns:a16="http://schemas.microsoft.com/office/drawing/2014/main" id="{B014DF97-B43B-4873-9351-87C3B4F67E2C}"/>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95">
                <a:extLst>
                  <a:ext uri="{FF2B5EF4-FFF2-40B4-BE49-F238E27FC236}">
                    <a16:creationId xmlns:a16="http://schemas.microsoft.com/office/drawing/2014/main" id="{67073658-EC30-452B-AE17-1CEE2C2F613A}"/>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96">
                <a:extLst>
                  <a:ext uri="{FF2B5EF4-FFF2-40B4-BE49-F238E27FC236}">
                    <a16:creationId xmlns:a16="http://schemas.microsoft.com/office/drawing/2014/main" id="{A937924E-A643-4C87-A5ED-AAF8FD8A6D97}"/>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8" name="Freeform 97">
                <a:extLst>
                  <a:ext uri="{FF2B5EF4-FFF2-40B4-BE49-F238E27FC236}">
                    <a16:creationId xmlns:a16="http://schemas.microsoft.com/office/drawing/2014/main" id="{001B2DFD-1838-4EED-A6AA-E9E0BB08FFA1}"/>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cxnSp>
        <p:nvCxnSpPr>
          <p:cNvPr id="40" name="Straight Connector 39">
            <a:extLst>
              <a:ext uri="{FF2B5EF4-FFF2-40B4-BE49-F238E27FC236}">
                <a16:creationId xmlns:a16="http://schemas.microsoft.com/office/drawing/2014/main" id="{19ABC28A-057D-42C1-816E-4E339C438D85}"/>
              </a:ext>
            </a:extLst>
          </p:cNvPr>
          <p:cNvCxnSpPr>
            <a:cxnSpLocks/>
          </p:cNvCxnSpPr>
          <p:nvPr/>
        </p:nvCxnSpPr>
        <p:spPr>
          <a:xfrm>
            <a:off x="588263" y="4278835"/>
            <a:ext cx="4346594" cy="0"/>
          </a:xfrm>
          <a:prstGeom prst="line">
            <a:avLst/>
          </a:prstGeom>
          <a:noFill/>
          <a:ln w="12700" cap="flat" cmpd="sng" algn="ctr">
            <a:solidFill>
              <a:schemeClr val="tx1">
                <a:lumMod val="75000"/>
              </a:schemeClr>
            </a:solidFill>
            <a:prstDash val="solid"/>
            <a:headEnd type="none" w="med" len="med"/>
            <a:tailEnd type="none" w="med" len="med"/>
          </a:ln>
          <a:effectLst/>
        </p:spPr>
      </p:cxnSp>
      <p:cxnSp>
        <p:nvCxnSpPr>
          <p:cNvPr id="11" name="Straight Connector 10">
            <a:extLst>
              <a:ext uri="{FF2B5EF4-FFF2-40B4-BE49-F238E27FC236}">
                <a16:creationId xmlns:a16="http://schemas.microsoft.com/office/drawing/2014/main" id="{9746AB50-38C1-4AB0-BB5E-5C01220CBDD6}"/>
              </a:ext>
            </a:extLst>
          </p:cNvPr>
          <p:cNvCxnSpPr>
            <a:cxnSpLocks/>
          </p:cNvCxnSpPr>
          <p:nvPr/>
        </p:nvCxnSpPr>
        <p:spPr>
          <a:xfrm>
            <a:off x="0" y="2132390"/>
            <a:ext cx="588640" cy="0"/>
          </a:xfrm>
          <a:prstGeom prst="line">
            <a:avLst/>
          </a:prstGeom>
          <a:solidFill>
            <a:schemeClr val="accent2"/>
          </a:solidFill>
          <a:ln w="12700" cap="flat" cmpd="sng" algn="ctr">
            <a:solidFill>
              <a:schemeClr val="tx1"/>
            </a:solidFill>
            <a:prstDash val="lgDash"/>
            <a:headEnd type="none" w="med" len="med"/>
            <a:tailEnd type="none" w="med" len="med"/>
          </a:ln>
          <a:effectLst/>
        </p:spPr>
      </p:cxnSp>
      <p:sp>
        <p:nvSpPr>
          <p:cNvPr id="5" name="Title 4">
            <a:extLst>
              <a:ext uri="{FF2B5EF4-FFF2-40B4-BE49-F238E27FC236}">
                <a16:creationId xmlns:a16="http://schemas.microsoft.com/office/drawing/2014/main" id="{0F8E0ECA-82C2-458D-8463-250406305125}"/>
              </a:ext>
            </a:extLst>
          </p:cNvPr>
          <p:cNvSpPr>
            <a:spLocks noGrp="1"/>
          </p:cNvSpPr>
          <p:nvPr>
            <p:ph type="title"/>
          </p:nvPr>
        </p:nvSpPr>
        <p:spPr>
          <a:xfrm>
            <a:off x="588640" y="3805712"/>
            <a:ext cx="4346217" cy="307777"/>
          </a:xfrm>
        </p:spPr>
        <p:txBody>
          <a:bodyPr/>
          <a:lstStyle/>
          <a:p>
            <a:r>
              <a:rPr lang="en-US" sz="2000" dirty="0">
                <a:solidFill>
                  <a:srgbClr val="50E6FF"/>
                </a:solidFill>
              </a:rPr>
              <a:t>MC4H Implementation Training</a:t>
            </a:r>
          </a:p>
        </p:txBody>
      </p:sp>
      <p:sp>
        <p:nvSpPr>
          <p:cNvPr id="7" name="Text Placeholder 6">
            <a:extLst>
              <a:ext uri="{FF2B5EF4-FFF2-40B4-BE49-F238E27FC236}">
                <a16:creationId xmlns:a16="http://schemas.microsoft.com/office/drawing/2014/main" id="{C3962E82-67A2-4A4E-8426-FD1BB760B2E0}"/>
              </a:ext>
            </a:extLst>
          </p:cNvPr>
          <p:cNvSpPr>
            <a:spLocks noGrp="1"/>
          </p:cNvSpPr>
          <p:nvPr>
            <p:ph type="body" sz="quarter" idx="12"/>
          </p:nvPr>
        </p:nvSpPr>
        <p:spPr>
          <a:xfrm>
            <a:off x="588262" y="4479389"/>
            <a:ext cx="4564505" cy="553998"/>
          </a:xfrm>
        </p:spPr>
        <p:txBody>
          <a:bodyPr/>
          <a:lstStyle/>
          <a:p>
            <a:r>
              <a:rPr lang="en-US" sz="1800" b="1" i="1" dirty="0"/>
              <a:t>A Patient Outreach User Story</a:t>
            </a:r>
          </a:p>
          <a:p>
            <a:r>
              <a:rPr lang="en-US" sz="1800" b="1" i="1" dirty="0"/>
              <a:t>Fully Integrated Implementation</a:t>
            </a:r>
          </a:p>
        </p:txBody>
      </p:sp>
    </p:spTree>
    <p:extLst>
      <p:ext uri="{BB962C8B-B14F-4D97-AF65-F5344CB8AC3E}">
        <p14:creationId xmlns:p14="http://schemas.microsoft.com/office/powerpoint/2010/main" val="5832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1F03-F728-4250-A60D-EEE9B3C491E8}"/>
              </a:ext>
            </a:extLst>
          </p:cNvPr>
          <p:cNvSpPr>
            <a:spLocks noGrp="1"/>
          </p:cNvSpPr>
          <p:nvPr>
            <p:ph type="title"/>
          </p:nvPr>
        </p:nvSpPr>
        <p:spPr>
          <a:xfrm>
            <a:off x="584200" y="2025650"/>
            <a:ext cx="4355353" cy="1107996"/>
          </a:xfrm>
        </p:spPr>
        <p:txBody>
          <a:bodyPr/>
          <a:lstStyle/>
          <a:p>
            <a:r>
              <a:rPr lang="en-US" dirty="0"/>
              <a:t>MVP Solution Design</a:t>
            </a:r>
          </a:p>
        </p:txBody>
      </p:sp>
      <p:sp>
        <p:nvSpPr>
          <p:cNvPr id="3" name="Text Placeholder 2">
            <a:extLst>
              <a:ext uri="{FF2B5EF4-FFF2-40B4-BE49-F238E27FC236}">
                <a16:creationId xmlns:a16="http://schemas.microsoft.com/office/drawing/2014/main" id="{3D82D64A-6CFA-4C11-A44D-F720A64B89BF}"/>
              </a:ext>
            </a:extLst>
          </p:cNvPr>
          <p:cNvSpPr>
            <a:spLocks noGrp="1"/>
          </p:cNvSpPr>
          <p:nvPr>
            <p:ph type="body" sz="quarter" idx="10"/>
          </p:nvPr>
        </p:nvSpPr>
        <p:spPr>
          <a:xfrm>
            <a:off x="584200" y="3535541"/>
            <a:ext cx="4162425" cy="677108"/>
          </a:xfrm>
        </p:spPr>
        <p:txBody>
          <a:bodyPr/>
          <a:lstStyle/>
          <a:p>
            <a:r>
              <a:rPr lang="en-US" dirty="0"/>
              <a:t>Defining the high-level solution to address this single user story</a:t>
            </a:r>
          </a:p>
        </p:txBody>
      </p:sp>
    </p:spTree>
    <p:extLst>
      <p:ext uri="{BB962C8B-B14F-4D97-AF65-F5344CB8AC3E}">
        <p14:creationId xmlns:p14="http://schemas.microsoft.com/office/powerpoint/2010/main" val="14491217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377F-F323-4DFE-9326-358B3AA102FE}"/>
              </a:ext>
            </a:extLst>
          </p:cNvPr>
          <p:cNvSpPr>
            <a:spLocks noGrp="1"/>
          </p:cNvSpPr>
          <p:nvPr>
            <p:ph type="title"/>
          </p:nvPr>
        </p:nvSpPr>
        <p:spPr>
          <a:xfrm>
            <a:off x="588263" y="2598004"/>
            <a:ext cx="3182621" cy="1661993"/>
          </a:xfrm>
        </p:spPr>
        <p:txBody>
          <a:bodyPr/>
          <a:lstStyle/>
          <a:p>
            <a:r>
              <a:rPr lang="en-US" dirty="0"/>
              <a:t>Assumptions &amp; Architecture Principles</a:t>
            </a:r>
          </a:p>
        </p:txBody>
      </p:sp>
      <p:sp>
        <p:nvSpPr>
          <p:cNvPr id="3" name="Text Placeholder 2">
            <a:extLst>
              <a:ext uri="{FF2B5EF4-FFF2-40B4-BE49-F238E27FC236}">
                <a16:creationId xmlns:a16="http://schemas.microsoft.com/office/drawing/2014/main" id="{22006720-ED73-4363-99E1-DD710FF5C31D}"/>
              </a:ext>
            </a:extLst>
          </p:cNvPr>
          <p:cNvSpPr>
            <a:spLocks noGrp="1"/>
          </p:cNvSpPr>
          <p:nvPr>
            <p:ph type="body" sz="quarter" idx="10"/>
          </p:nvPr>
        </p:nvSpPr>
        <p:spPr>
          <a:xfrm>
            <a:off x="5004328" y="899083"/>
            <a:ext cx="6599409" cy="4505849"/>
          </a:xfrm>
        </p:spPr>
        <p:txBody>
          <a:bodyPr/>
          <a:lstStyle/>
          <a:p>
            <a:pPr marL="457200" indent="-457200">
              <a:buFont typeface="+mj-lt"/>
              <a:buAutoNum type="arabicPeriod"/>
            </a:pPr>
            <a:r>
              <a:rPr lang="en-US" sz="1800" dirty="0"/>
              <a:t>FHIR (R4) is the common baseline exchange of health data between the clinical application ecosystem and the patient outreach application ecosystem</a:t>
            </a:r>
          </a:p>
          <a:p>
            <a:pPr marL="457200" indent="-457200">
              <a:buFont typeface="+mj-lt"/>
              <a:buAutoNum type="arabicPeriod"/>
            </a:pPr>
            <a:r>
              <a:rPr lang="en-US" sz="1800" dirty="0"/>
              <a:t>A repository of clinical information will be created and maintained in the Microsoft Cloud as the “source of truth”</a:t>
            </a:r>
          </a:p>
          <a:p>
            <a:pPr marL="457200" indent="-457200">
              <a:buFont typeface="+mj-lt"/>
              <a:buAutoNum type="arabicPeriod"/>
            </a:pPr>
            <a:r>
              <a:rPr lang="en-US" sz="1800" dirty="0"/>
              <a:t>Clinical information and other patient data will not be replicated into additional data repositories unless necessary to provide required enrichment, analysis, processing, or workflows. Viewing from the source of truth will be utilized wherever possible</a:t>
            </a:r>
          </a:p>
          <a:p>
            <a:pPr marL="457200" indent="-457200">
              <a:buFont typeface="+mj-lt"/>
              <a:buAutoNum type="arabicPeriod"/>
            </a:pPr>
            <a:r>
              <a:rPr lang="en-US" sz="1800" dirty="0"/>
              <a:t>Mechanism to retrieve or receive health data from the clinical application ecosystem and transform to FHIR (R4) as necessary for ingestion into repository in Microsoft Cloud is required and not addressed in this exercise</a:t>
            </a:r>
          </a:p>
        </p:txBody>
      </p:sp>
      <p:sp>
        <p:nvSpPr>
          <p:cNvPr id="5" name="TextBox 4">
            <a:extLst>
              <a:ext uri="{FF2B5EF4-FFF2-40B4-BE49-F238E27FC236}">
                <a16:creationId xmlns:a16="http://schemas.microsoft.com/office/drawing/2014/main" id="{8130A016-61BA-457D-9A43-5354363521B4}"/>
              </a:ext>
            </a:extLst>
          </p:cNvPr>
          <p:cNvSpPr txBox="1"/>
          <p:nvPr/>
        </p:nvSpPr>
        <p:spPr>
          <a:xfrm>
            <a:off x="168166" y="6127531"/>
            <a:ext cx="11887200" cy="615553"/>
          </a:xfrm>
          <a:prstGeom prst="rect">
            <a:avLst/>
          </a:prstGeom>
          <a:noFill/>
        </p:spPr>
        <p:txBody>
          <a:bodyPr wrap="square" lIns="0" tIns="0" rIns="0" bIns="0" rtlCol="0">
            <a:spAutoFit/>
          </a:bodyPr>
          <a:lstStyle/>
          <a:p>
            <a:pPr algn="ctr"/>
            <a:r>
              <a:rPr lang="en-US" sz="2000" b="1" i="1" dirty="0">
                <a:gradFill>
                  <a:gsLst>
                    <a:gs pos="2917">
                      <a:schemeClr val="tx1"/>
                    </a:gs>
                    <a:gs pos="30000">
                      <a:schemeClr val="tx1"/>
                    </a:gs>
                  </a:gsLst>
                  <a:lin ang="5400000" scaled="0"/>
                </a:gradFill>
              </a:rPr>
              <a:t>Guidelines for solution decision making to ensure design is future-proofed and enables value</a:t>
            </a:r>
          </a:p>
          <a:p>
            <a:pPr algn="ctr"/>
            <a:r>
              <a:rPr lang="en-US" sz="2000" i="1" dirty="0">
                <a:gradFill>
                  <a:gsLst>
                    <a:gs pos="2917">
                      <a:schemeClr val="tx1"/>
                    </a:gs>
                    <a:gs pos="30000">
                      <a:schemeClr val="tx1"/>
                    </a:gs>
                  </a:gsLst>
                  <a:lin ang="5400000" scaled="0"/>
                </a:gradFill>
              </a:rPr>
              <a:t>conscious of security, compliance, efficiency, agility, performance, growth, longevity, cost, etc.</a:t>
            </a:r>
          </a:p>
        </p:txBody>
      </p:sp>
    </p:spTree>
    <p:extLst>
      <p:ext uri="{BB962C8B-B14F-4D97-AF65-F5344CB8AC3E}">
        <p14:creationId xmlns:p14="http://schemas.microsoft.com/office/powerpoint/2010/main" val="37409476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023E-F566-407F-879F-F8688C38214F}"/>
              </a:ext>
            </a:extLst>
          </p:cNvPr>
          <p:cNvSpPr>
            <a:spLocks noGrp="1"/>
          </p:cNvSpPr>
          <p:nvPr>
            <p:ph type="title"/>
          </p:nvPr>
        </p:nvSpPr>
        <p:spPr/>
        <p:txBody>
          <a:bodyPr/>
          <a:lstStyle/>
          <a:p>
            <a:r>
              <a:rPr lang="en-US" dirty="0"/>
              <a:t>Technical Gap-Fit to MC4H Capabilities</a:t>
            </a:r>
          </a:p>
        </p:txBody>
      </p:sp>
      <p:sp>
        <p:nvSpPr>
          <p:cNvPr id="3" name="Text Placeholder 2">
            <a:extLst>
              <a:ext uri="{FF2B5EF4-FFF2-40B4-BE49-F238E27FC236}">
                <a16:creationId xmlns:a16="http://schemas.microsoft.com/office/drawing/2014/main" id="{82CA768F-31FB-4B5C-9A32-8205E70B88B9}"/>
              </a:ext>
            </a:extLst>
          </p:cNvPr>
          <p:cNvSpPr>
            <a:spLocks noGrp="1"/>
          </p:cNvSpPr>
          <p:nvPr>
            <p:ph type="body" sz="quarter" idx="10"/>
          </p:nvPr>
        </p:nvSpPr>
        <p:spPr/>
        <p:txBody>
          <a:bodyPr/>
          <a:lstStyle/>
          <a:p>
            <a:r>
              <a:rPr lang="en-US" dirty="0"/>
              <a:t>Designing the Implementation</a:t>
            </a:r>
          </a:p>
        </p:txBody>
      </p:sp>
      <p:sp>
        <p:nvSpPr>
          <p:cNvPr id="4" name="Slide Number Placeholder 3">
            <a:extLst>
              <a:ext uri="{FF2B5EF4-FFF2-40B4-BE49-F238E27FC236}">
                <a16:creationId xmlns:a16="http://schemas.microsoft.com/office/drawing/2014/main" id="{8D487409-D302-44D5-9C5C-BE9D16BD68D2}"/>
              </a:ext>
            </a:extLst>
          </p:cNvPr>
          <p:cNvSpPr>
            <a:spLocks noGrp="1"/>
          </p:cNvSpPr>
          <p:nvPr>
            <p:ph type="sldNum" sz="quarter" idx="11"/>
          </p:nvPr>
        </p:nvSpPr>
        <p:spPr/>
        <p:txBody>
          <a:bodyPr/>
          <a:lstStyle/>
          <a:p>
            <a:fld id="{EAA0DCFB-5E65-472C-A423-BA3AA87976EA}" type="slidenum">
              <a:rPr lang="en-IN" smtClean="0"/>
              <a:pPr/>
              <a:t>12</a:t>
            </a:fld>
            <a:endParaRPr lang="en-IN"/>
          </a:p>
        </p:txBody>
      </p:sp>
      <p:graphicFrame>
        <p:nvGraphicFramePr>
          <p:cNvPr id="5" name="Table 5">
            <a:extLst>
              <a:ext uri="{FF2B5EF4-FFF2-40B4-BE49-F238E27FC236}">
                <a16:creationId xmlns:a16="http://schemas.microsoft.com/office/drawing/2014/main" id="{DDCC2EEE-C294-4BCB-9965-5FE7337017C0}"/>
              </a:ext>
            </a:extLst>
          </p:cNvPr>
          <p:cNvGraphicFramePr>
            <a:graphicFrameLocks noGrp="1"/>
          </p:cNvGraphicFramePr>
          <p:nvPr>
            <p:extLst>
              <p:ext uri="{D42A27DB-BD31-4B8C-83A1-F6EECF244321}">
                <p14:modId xmlns:p14="http://schemas.microsoft.com/office/powerpoint/2010/main" val="4184103603"/>
              </p:ext>
            </p:extLst>
          </p:nvPr>
        </p:nvGraphicFramePr>
        <p:xfrm>
          <a:off x="155627" y="1497215"/>
          <a:ext cx="11755719" cy="5244871"/>
        </p:xfrm>
        <a:graphic>
          <a:graphicData uri="http://schemas.openxmlformats.org/drawingml/2006/table">
            <a:tbl>
              <a:tblPr firstRow="1" bandRow="1">
                <a:tableStyleId>{2D5ABB26-0587-4C30-8999-92F81FD0307C}</a:tableStyleId>
              </a:tblPr>
              <a:tblGrid>
                <a:gridCol w="373291">
                  <a:extLst>
                    <a:ext uri="{9D8B030D-6E8A-4147-A177-3AD203B41FA5}">
                      <a16:colId xmlns:a16="http://schemas.microsoft.com/office/drawing/2014/main" val="2011385175"/>
                    </a:ext>
                  </a:extLst>
                </a:gridCol>
                <a:gridCol w="4518211">
                  <a:extLst>
                    <a:ext uri="{9D8B030D-6E8A-4147-A177-3AD203B41FA5}">
                      <a16:colId xmlns:a16="http://schemas.microsoft.com/office/drawing/2014/main" val="2425544538"/>
                    </a:ext>
                  </a:extLst>
                </a:gridCol>
                <a:gridCol w="2796989">
                  <a:extLst>
                    <a:ext uri="{9D8B030D-6E8A-4147-A177-3AD203B41FA5}">
                      <a16:colId xmlns:a16="http://schemas.microsoft.com/office/drawing/2014/main" val="4091459721"/>
                    </a:ext>
                  </a:extLst>
                </a:gridCol>
                <a:gridCol w="4067228">
                  <a:extLst>
                    <a:ext uri="{9D8B030D-6E8A-4147-A177-3AD203B41FA5}">
                      <a16:colId xmlns:a16="http://schemas.microsoft.com/office/drawing/2014/main" val="1541897845"/>
                    </a:ext>
                  </a:extLst>
                </a:gridCol>
              </a:tblGrid>
              <a:tr h="338992">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bg1"/>
                          </a:solidFill>
                        </a:rPr>
                        <a:t>Acceptance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solidFill>
                            <a:schemeClr val="bg1"/>
                          </a:solidFill>
                        </a:rPr>
                        <a:t>Enablers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solidFill>
                            <a:schemeClr val="bg1"/>
                          </a:solidFill>
                        </a:rPr>
                        <a:t>High Level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55394994"/>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Patient records and historical appointment data are consumed daily from EHR for cohort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Azure FHIR Services</a:t>
                      </a:r>
                    </a:p>
                    <a:p>
                      <a:r>
                        <a:rPr lang="en-US" sz="1300" dirty="0"/>
                        <a:t>Azure FHIR PQ Connector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9">
                  <a:txBody>
                    <a:bodyPr/>
                    <a:lstStyle/>
                    <a:p>
                      <a:r>
                        <a:rPr lang="en-US" sz="1300" dirty="0"/>
                        <a:t>Patient records with demographic data and all patient appointment data flow from source clinical systems into Azure FHIR Services as a FHIR standard source-of-truth. Will enable all future processing, analysis, visualization, workflows, and user applications.</a:t>
                      </a:r>
                    </a:p>
                    <a:p>
                      <a:endParaRPr lang="en-US" sz="1300" dirty="0"/>
                    </a:p>
                    <a:p>
                      <a:r>
                        <a:rPr lang="en-US" sz="1300" dirty="0"/>
                        <a:t>D365 Marketing will be used to enable outreach automation. Patient records will be consumed from and synced with FHIR Services to record activity and interactions around.</a:t>
                      </a:r>
                    </a:p>
                    <a:p>
                      <a:endParaRPr lang="en-US" sz="1300" dirty="0"/>
                    </a:p>
                    <a:p>
                      <a:r>
                        <a:rPr lang="en-US" sz="1300" dirty="0"/>
                        <a:t>Customer Insights will be used for identity unification between clinical data sources and application data, to enable patient cohort analysis and segmentation. Data will be consumed and unified from Azure FHIR Services and D365 Marketing.</a:t>
                      </a:r>
                    </a:p>
                    <a:p>
                      <a:endParaRPr lang="en-US" sz="1300" dirty="0"/>
                    </a:p>
                    <a:p>
                      <a:r>
                        <a:rPr lang="en-US" sz="1300" dirty="0"/>
                        <a:t>Patient segments will be exported from Customer Insights to D365 Marketing (and refreshed regularly) to enable targeted outreach. Insights and measures that drive segmentation will be viewable through the CI Customer Card add-in.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1856985"/>
                  </a:ext>
                </a:extLst>
              </a:tr>
              <a:tr h="63561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Patient cohort (segment) criteria should be based on historical patient appointment status data (cancelled, </a:t>
                      </a:r>
                      <a:r>
                        <a:rPr lang="en-US" sz="1300" dirty="0" err="1"/>
                        <a:t>noshow</a:t>
                      </a:r>
                      <a:r>
                        <a:rPr lang="en-US" sz="1300" dirty="0"/>
                        <a:t>, fulfilled,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481696"/>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3.</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System updates members of patient segment automatically based on criteria, members list is updated automatically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300" dirty="0"/>
                        <a:t>D365 Customer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56813220"/>
                  </a:ext>
                </a:extLst>
              </a:tr>
              <a:tr h="63561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4.</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Patient records with contact data are consumed into Patient Outreach app and kept up to date from system of record for outreach and interactions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Azure FHIR Services</a:t>
                      </a:r>
                    </a:p>
                    <a:p>
                      <a:r>
                        <a:rPr lang="en-US" sz="1300" dirty="0"/>
                        <a:t>Healthcare Data Model in Dataverse</a:t>
                      </a:r>
                    </a:p>
                    <a:p>
                      <a:r>
                        <a:rPr lang="en-US" sz="1300" dirty="0"/>
                        <a:t>Azure FHIR Sync Agent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14755"/>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5.</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Users can see patient segment definition and members in Patient Outreach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 Export to D365 Marketing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7651385"/>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6.</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Users can see measures and insights identified that qualify the members for the segment in the Patient Outreach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 Customer Card Add-in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60800"/>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7.</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 can define/update email template to be sent from within the Outreach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Marketing 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88988691"/>
                  </a:ext>
                </a:extLst>
              </a:tr>
              <a:tr h="451990">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System identifies patients in cohort and automatically sends them an email (ongoing)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Marketing Customer/Patient Journey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15080615"/>
                  </a:ext>
                </a:extLst>
              </a:tr>
              <a:tr h="58143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Users can see patients who have been contacted, success rates, and interactions in the Patient Outreach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Marketing Customer/Patient Journey and Email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0586124"/>
                  </a:ext>
                </a:extLst>
              </a:tr>
            </a:tbl>
          </a:graphicData>
        </a:graphic>
      </p:graphicFrame>
    </p:spTree>
    <p:extLst>
      <p:ext uri="{BB962C8B-B14F-4D97-AF65-F5344CB8AC3E}">
        <p14:creationId xmlns:p14="http://schemas.microsoft.com/office/powerpoint/2010/main" val="32574809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023E-F566-407F-879F-F8688C38214F}"/>
              </a:ext>
            </a:extLst>
          </p:cNvPr>
          <p:cNvSpPr>
            <a:spLocks noGrp="1"/>
          </p:cNvSpPr>
          <p:nvPr>
            <p:ph type="title"/>
          </p:nvPr>
        </p:nvSpPr>
        <p:spPr/>
        <p:txBody>
          <a:bodyPr/>
          <a:lstStyle/>
          <a:p>
            <a:r>
              <a:rPr lang="en-US" dirty="0"/>
              <a:t>Minimum Data Elements and Sources</a:t>
            </a:r>
          </a:p>
        </p:txBody>
      </p:sp>
      <p:sp>
        <p:nvSpPr>
          <p:cNvPr id="3" name="Text Placeholder 2">
            <a:extLst>
              <a:ext uri="{FF2B5EF4-FFF2-40B4-BE49-F238E27FC236}">
                <a16:creationId xmlns:a16="http://schemas.microsoft.com/office/drawing/2014/main" id="{82CA768F-31FB-4B5C-9A32-8205E70B88B9}"/>
              </a:ext>
            </a:extLst>
          </p:cNvPr>
          <p:cNvSpPr>
            <a:spLocks noGrp="1"/>
          </p:cNvSpPr>
          <p:nvPr>
            <p:ph type="body" sz="quarter" idx="10"/>
          </p:nvPr>
        </p:nvSpPr>
        <p:spPr/>
        <p:txBody>
          <a:bodyPr/>
          <a:lstStyle/>
          <a:p>
            <a:r>
              <a:rPr lang="en-US" dirty="0"/>
              <a:t>Designing the Data Integrations</a:t>
            </a:r>
          </a:p>
        </p:txBody>
      </p:sp>
      <p:sp>
        <p:nvSpPr>
          <p:cNvPr id="4" name="Slide Number Placeholder 3">
            <a:extLst>
              <a:ext uri="{FF2B5EF4-FFF2-40B4-BE49-F238E27FC236}">
                <a16:creationId xmlns:a16="http://schemas.microsoft.com/office/drawing/2014/main" id="{8D487409-D302-44D5-9C5C-BE9D16BD68D2}"/>
              </a:ext>
            </a:extLst>
          </p:cNvPr>
          <p:cNvSpPr>
            <a:spLocks noGrp="1"/>
          </p:cNvSpPr>
          <p:nvPr>
            <p:ph type="sldNum" sz="quarter" idx="11"/>
          </p:nvPr>
        </p:nvSpPr>
        <p:spPr/>
        <p:txBody>
          <a:bodyPr/>
          <a:lstStyle/>
          <a:p>
            <a:fld id="{EAA0DCFB-5E65-472C-A423-BA3AA87976EA}" type="slidenum">
              <a:rPr lang="en-IN" smtClean="0"/>
              <a:pPr/>
              <a:t>13</a:t>
            </a:fld>
            <a:endParaRPr lang="en-IN"/>
          </a:p>
        </p:txBody>
      </p:sp>
      <p:graphicFrame>
        <p:nvGraphicFramePr>
          <p:cNvPr id="5" name="Table 5">
            <a:extLst>
              <a:ext uri="{FF2B5EF4-FFF2-40B4-BE49-F238E27FC236}">
                <a16:creationId xmlns:a16="http://schemas.microsoft.com/office/drawing/2014/main" id="{DDCC2EEE-C294-4BCB-9965-5FE7337017C0}"/>
              </a:ext>
            </a:extLst>
          </p:cNvPr>
          <p:cNvGraphicFramePr>
            <a:graphicFrameLocks noGrp="1"/>
          </p:cNvGraphicFramePr>
          <p:nvPr>
            <p:extLst>
              <p:ext uri="{D42A27DB-BD31-4B8C-83A1-F6EECF244321}">
                <p14:modId xmlns:p14="http://schemas.microsoft.com/office/powerpoint/2010/main" val="1052971518"/>
              </p:ext>
            </p:extLst>
          </p:nvPr>
        </p:nvGraphicFramePr>
        <p:xfrm>
          <a:off x="155627" y="1497213"/>
          <a:ext cx="11848114" cy="3812789"/>
        </p:xfrm>
        <a:graphic>
          <a:graphicData uri="http://schemas.openxmlformats.org/drawingml/2006/table">
            <a:tbl>
              <a:tblPr firstRow="1" bandRow="1">
                <a:tableStyleId>{2D5ABB26-0587-4C30-8999-92F81FD0307C}</a:tableStyleId>
              </a:tblPr>
              <a:tblGrid>
                <a:gridCol w="332980">
                  <a:extLst>
                    <a:ext uri="{9D8B030D-6E8A-4147-A177-3AD203B41FA5}">
                      <a16:colId xmlns:a16="http://schemas.microsoft.com/office/drawing/2014/main" val="2011385175"/>
                    </a:ext>
                  </a:extLst>
                </a:gridCol>
                <a:gridCol w="4370264">
                  <a:extLst>
                    <a:ext uri="{9D8B030D-6E8A-4147-A177-3AD203B41FA5}">
                      <a16:colId xmlns:a16="http://schemas.microsoft.com/office/drawing/2014/main" val="2425544538"/>
                    </a:ext>
                  </a:extLst>
                </a:gridCol>
                <a:gridCol w="5118847">
                  <a:extLst>
                    <a:ext uri="{9D8B030D-6E8A-4147-A177-3AD203B41FA5}">
                      <a16:colId xmlns:a16="http://schemas.microsoft.com/office/drawing/2014/main" val="4091459721"/>
                    </a:ext>
                  </a:extLst>
                </a:gridCol>
                <a:gridCol w="1039906">
                  <a:extLst>
                    <a:ext uri="{9D8B030D-6E8A-4147-A177-3AD203B41FA5}">
                      <a16:colId xmlns:a16="http://schemas.microsoft.com/office/drawing/2014/main" val="1811248223"/>
                    </a:ext>
                  </a:extLst>
                </a:gridCol>
                <a:gridCol w="986117">
                  <a:extLst>
                    <a:ext uri="{9D8B030D-6E8A-4147-A177-3AD203B41FA5}">
                      <a16:colId xmlns:a16="http://schemas.microsoft.com/office/drawing/2014/main" val="1584757717"/>
                    </a:ext>
                  </a:extLst>
                </a:gridCol>
              </a:tblGrid>
              <a:tr h="356971">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bg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800" dirty="0">
                          <a:solidFill>
                            <a:schemeClr val="bg1"/>
                          </a:solidFill>
                        </a:rPr>
                        <a:t>Acceptance Criteria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solidFill>
                            <a:schemeClr val="bg1"/>
                          </a:solidFill>
                        </a:rPr>
                        <a:t>Minimum Data Elements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solidFill>
                            <a:schemeClr val="bg1"/>
                          </a:solidFill>
                        </a:rPr>
                        <a:t>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r>
                        <a:rPr lang="en-US" dirty="0">
                          <a:solidFill>
                            <a:schemeClr val="bg1"/>
                          </a:solidFill>
                        </a:rPr>
                        <a:t>Target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4255394994"/>
                  </a:ext>
                </a:extLst>
              </a:tr>
              <a:tr h="505709">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Patient records and historical appointment data are consumed daily for cohort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300" dirty="0"/>
                        <a:t>Patient [id, </a:t>
                      </a:r>
                      <a:r>
                        <a:rPr lang="en-US" sz="1300" dirty="0" err="1"/>
                        <a:t>meta.lastUpdated</a:t>
                      </a:r>
                      <a:r>
                        <a:rPr lang="en-US" sz="1300" dirty="0"/>
                        <a:t>, name, </a:t>
                      </a:r>
                      <a:r>
                        <a:rPr lang="en-US" sz="1300" dirty="0" err="1"/>
                        <a:t>birthDate</a:t>
                      </a:r>
                      <a:r>
                        <a:rPr lang="en-US" sz="1300" dirty="0"/>
                        <a:t>, telecom (system=email)]</a:t>
                      </a:r>
                    </a:p>
                    <a:p>
                      <a:pPr marL="285750" indent="-285750">
                        <a:buFont typeface="Arial" panose="020B0604020202020204" pitchFamily="34" charset="0"/>
                        <a:buChar char="•"/>
                      </a:pPr>
                      <a:r>
                        <a:rPr lang="en-US" sz="1300" dirty="0"/>
                        <a:t>Appointment [id, status, </a:t>
                      </a:r>
                      <a:r>
                        <a:rPr lang="en-US" sz="1300" dirty="0" err="1"/>
                        <a:t>serviceType</a:t>
                      </a:r>
                      <a:r>
                        <a:rPr lang="en-US" sz="1300" dirty="0"/>
                        <a:t>, </a:t>
                      </a:r>
                      <a:r>
                        <a:rPr lang="en-US" sz="1300" dirty="0" err="1"/>
                        <a:t>appointmentType</a:t>
                      </a:r>
                      <a:r>
                        <a:rPr lang="en-US" sz="1300" dirty="0"/>
                        <a:t>, start, participant (type=patient)]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Azure FHIR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1856985"/>
                  </a:ext>
                </a:extLst>
              </a:tr>
              <a:tr h="505709">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2.</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 defines/adjusts patient cohort (segment) criteria based on historical patient appointment status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See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See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See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3481696"/>
                  </a:ext>
                </a:extLst>
              </a:tr>
              <a:tr h="505709">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4.</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Patient records with contact data are consumed and kept up to date from system of record for outreach/communications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dirty="0"/>
                        <a:t>Patient [identifier, name, </a:t>
                      </a:r>
                      <a:r>
                        <a:rPr lang="en-US" sz="1300" dirty="0" err="1"/>
                        <a:t>birthDate</a:t>
                      </a:r>
                      <a:r>
                        <a:rPr lang="en-US" sz="1300" dirty="0"/>
                        <a:t>, telecom (system=email)]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300" dirty="0"/>
                        <a:t>Azure FHIR 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Power Platform Dataverse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14755"/>
                  </a:ext>
                </a:extLst>
              </a:tr>
              <a:tr h="505709">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5.</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 can see patient segment definition and members in Patient Outreach app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300" dirty="0"/>
                        <a:t>Segments with members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Marketing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7651385"/>
                  </a:ext>
                </a:extLst>
              </a:tr>
              <a:tr h="505709">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a:t>6.</a:t>
                      </a:r>
                      <a:endParaRPr lang="en-US" sz="1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300" dirty="0"/>
                        <a:t>User can see measures and insights identified that qualify the members for the segment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sz="1300" dirty="0"/>
                        <a:t>Patient [</a:t>
                      </a:r>
                      <a:r>
                        <a:rPr lang="en-US" sz="1300" dirty="0" err="1"/>
                        <a:t>contactid</a:t>
                      </a:r>
                      <a:r>
                        <a:rPr lang="en-US" sz="1300" dirty="0"/>
                        <a:t>, </a:t>
                      </a:r>
                      <a:r>
                        <a:rPr lang="en-US" sz="1300" dirty="0" err="1"/>
                        <a:t>firstname</a:t>
                      </a:r>
                      <a:r>
                        <a:rPr lang="en-US" sz="1300" dirty="0"/>
                        <a:t>, </a:t>
                      </a:r>
                      <a:r>
                        <a:rPr lang="en-US" sz="1300" dirty="0" err="1"/>
                        <a:t>lastname</a:t>
                      </a:r>
                      <a:r>
                        <a:rPr lang="en-US" sz="1300" dirty="0"/>
                        <a:t>, birthdate, EMailAddress1, </a:t>
                      </a:r>
                      <a:r>
                        <a:rPr lang="en-US" sz="1300" dirty="0" err="1"/>
                        <a:t>msemr_azurefhirid</a:t>
                      </a:r>
                      <a:r>
                        <a:rPr lang="en-US" sz="1300" dirty="0"/>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Power Platform Dataverse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300" dirty="0"/>
                        <a:t>D365 Customer Insights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60800"/>
                  </a:ext>
                </a:extLst>
              </a:tr>
            </a:tbl>
          </a:graphicData>
        </a:graphic>
      </p:graphicFrame>
      <p:sp>
        <p:nvSpPr>
          <p:cNvPr id="7" name="TextBox 6">
            <a:extLst>
              <a:ext uri="{FF2B5EF4-FFF2-40B4-BE49-F238E27FC236}">
                <a16:creationId xmlns:a16="http://schemas.microsoft.com/office/drawing/2014/main" id="{41373ECC-1F1B-4F33-8A4B-9B9B165776F0}"/>
              </a:ext>
            </a:extLst>
          </p:cNvPr>
          <p:cNvSpPr txBox="1"/>
          <p:nvPr/>
        </p:nvSpPr>
        <p:spPr>
          <a:xfrm>
            <a:off x="155627" y="5753030"/>
            <a:ext cx="6738256" cy="369332"/>
          </a:xfrm>
          <a:prstGeom prst="rect">
            <a:avLst/>
          </a:prstGeom>
          <a:noFill/>
        </p:spPr>
        <p:txBody>
          <a:bodyPr wrap="square">
            <a:spAutoFit/>
          </a:bodyPr>
          <a:lstStyle/>
          <a:p>
            <a:r>
              <a:rPr lang="en-US" dirty="0" err="1">
                <a:hlinkClick r:id="rId2"/>
              </a:rPr>
              <a:t>Resourcelist</a:t>
            </a:r>
            <a:r>
              <a:rPr lang="en-US" dirty="0">
                <a:hlinkClick r:id="rId2"/>
              </a:rPr>
              <a:t> - FHIR v4.0.1 (hl7.org)</a:t>
            </a:r>
            <a:endParaRPr lang="en-US" dirty="0"/>
          </a:p>
        </p:txBody>
      </p:sp>
      <p:sp>
        <p:nvSpPr>
          <p:cNvPr id="9" name="TextBox 8">
            <a:extLst>
              <a:ext uri="{FF2B5EF4-FFF2-40B4-BE49-F238E27FC236}">
                <a16:creationId xmlns:a16="http://schemas.microsoft.com/office/drawing/2014/main" id="{C9D19B78-14DC-43DD-A8C3-DE7CF5B74B70}"/>
              </a:ext>
            </a:extLst>
          </p:cNvPr>
          <p:cNvSpPr txBox="1"/>
          <p:nvPr/>
        </p:nvSpPr>
        <p:spPr>
          <a:xfrm>
            <a:off x="5173090" y="5754469"/>
            <a:ext cx="6738256" cy="646331"/>
          </a:xfrm>
          <a:prstGeom prst="rect">
            <a:avLst/>
          </a:prstGeom>
          <a:noFill/>
        </p:spPr>
        <p:txBody>
          <a:bodyPr wrap="square">
            <a:spAutoFit/>
          </a:bodyPr>
          <a:lstStyle/>
          <a:p>
            <a:r>
              <a:rPr lang="en-US" dirty="0">
                <a:hlinkClick r:id="rId3"/>
              </a:rPr>
              <a:t>Overview of Microsoft Cloud for Healthcare entities - Common Data Model - Common Data Model | Microsoft Docs</a:t>
            </a:r>
            <a:endParaRPr lang="en-US" dirty="0"/>
          </a:p>
        </p:txBody>
      </p:sp>
    </p:spTree>
    <p:extLst>
      <p:ext uri="{BB962C8B-B14F-4D97-AF65-F5344CB8AC3E}">
        <p14:creationId xmlns:p14="http://schemas.microsoft.com/office/powerpoint/2010/main" val="30301279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B8E9CE-A719-4D4E-A02D-41DDB230AA95}"/>
              </a:ext>
            </a:extLst>
          </p:cNvPr>
          <p:cNvSpPr>
            <a:spLocks noGrp="1"/>
          </p:cNvSpPr>
          <p:nvPr>
            <p:ph type="ftr" sz="quarter" idx="3"/>
          </p:nvPr>
        </p:nvSpPr>
        <p:spPr/>
        <p:txBody>
          <a:bodyPr/>
          <a:lstStyle/>
          <a:p>
            <a:pPr defTabSz="914396"/>
            <a:r>
              <a:rPr lang="en-US">
                <a:solidFill>
                  <a:srgbClr val="FFFFFF">
                    <a:lumMod val="65000"/>
                  </a:srgbClr>
                </a:solidFill>
                <a:latin typeface="Segoe UI"/>
              </a:rPr>
              <a:t>© Microsoft Corporation                                                                                  								</a:t>
            </a:r>
          </a:p>
        </p:txBody>
      </p:sp>
      <p:grpSp>
        <p:nvGrpSpPr>
          <p:cNvPr id="160" name="Group 159">
            <a:extLst>
              <a:ext uri="{FF2B5EF4-FFF2-40B4-BE49-F238E27FC236}">
                <a16:creationId xmlns:a16="http://schemas.microsoft.com/office/drawing/2014/main" id="{E7B6AC74-0E88-4178-A907-FEE20AB2FF09}"/>
              </a:ext>
            </a:extLst>
          </p:cNvPr>
          <p:cNvGrpSpPr/>
          <p:nvPr/>
        </p:nvGrpSpPr>
        <p:grpSpPr>
          <a:xfrm>
            <a:off x="-24893" y="4524560"/>
            <a:ext cx="2169934" cy="1613631"/>
            <a:chOff x="277713" y="3389091"/>
            <a:chExt cx="2213446" cy="1645987"/>
          </a:xfrm>
        </p:grpSpPr>
        <p:sp>
          <p:nvSpPr>
            <p:cNvPr id="161" name="Rectangle 160">
              <a:extLst>
                <a:ext uri="{FF2B5EF4-FFF2-40B4-BE49-F238E27FC236}">
                  <a16:creationId xmlns:a16="http://schemas.microsoft.com/office/drawing/2014/main" id="{9296FC98-D64C-4D4B-9974-D52B591D54E8}"/>
                </a:ext>
              </a:extLst>
            </p:cNvPr>
            <p:cNvSpPr/>
            <p:nvPr/>
          </p:nvSpPr>
          <p:spPr bwMode="auto">
            <a:xfrm>
              <a:off x="449023" y="3755649"/>
              <a:ext cx="1914538" cy="1279429"/>
            </a:xfrm>
            <a:prstGeom prst="rect">
              <a:avLst/>
            </a:prstGeom>
            <a:solidFill>
              <a:schemeClr val="bg1">
                <a:lumMod val="85000"/>
                <a:alpha val="5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TextBox 167">
              <a:extLst>
                <a:ext uri="{FF2B5EF4-FFF2-40B4-BE49-F238E27FC236}">
                  <a16:creationId xmlns:a16="http://schemas.microsoft.com/office/drawing/2014/main" id="{DF256FD4-962F-4C38-B47F-937B62106E6C}"/>
                </a:ext>
              </a:extLst>
            </p:cNvPr>
            <p:cNvSpPr txBox="1"/>
            <p:nvPr/>
          </p:nvSpPr>
          <p:spPr>
            <a:xfrm>
              <a:off x="277713" y="3389091"/>
              <a:ext cx="1078430" cy="464998"/>
            </a:xfrm>
            <a:prstGeom prst="rect">
              <a:avLst/>
            </a:prstGeom>
            <a:noFill/>
          </p:spPr>
          <p:txBody>
            <a:bodyPr wrap="square" lIns="179285" tIns="143428" rIns="179285" bIns="143428" rtlCol="0">
              <a:spAutoFit/>
            </a:bodyPr>
            <a:lstStyle/>
            <a:p>
              <a:pPr defTabSz="914396">
                <a:lnSpc>
                  <a:spcPct val="90000"/>
                </a:lnSpc>
                <a:spcAft>
                  <a:spcPts val="588"/>
                </a:spcAft>
              </a:pPr>
              <a:r>
                <a:rPr lang="en-US" sz="1200" b="1">
                  <a:gradFill>
                    <a:gsLst>
                      <a:gs pos="2917">
                        <a:srgbClr val="000000"/>
                      </a:gs>
                      <a:gs pos="30000">
                        <a:srgbClr val="000000"/>
                      </a:gs>
                    </a:gsLst>
                    <a:lin ang="5400000" scaled="0"/>
                  </a:gradFill>
                  <a:latin typeface="Segoe UI"/>
                </a:rPr>
                <a:t>Key</a:t>
              </a:r>
              <a:endParaRPr lang="en-US" sz="800" b="1">
                <a:gradFill>
                  <a:gsLst>
                    <a:gs pos="2917">
                      <a:srgbClr val="000000"/>
                    </a:gs>
                    <a:gs pos="30000">
                      <a:srgbClr val="000000"/>
                    </a:gs>
                  </a:gsLst>
                  <a:lin ang="5400000" scaled="0"/>
                </a:gradFill>
                <a:latin typeface="Segoe UI"/>
              </a:endParaRPr>
            </a:p>
          </p:txBody>
        </p:sp>
        <p:sp>
          <p:nvSpPr>
            <p:cNvPr id="170" name="Rectangle 169">
              <a:extLst>
                <a:ext uri="{FF2B5EF4-FFF2-40B4-BE49-F238E27FC236}">
                  <a16:creationId xmlns:a16="http://schemas.microsoft.com/office/drawing/2014/main" id="{1DAA0E7E-92A5-4DA4-957B-070F612E8897}"/>
                </a:ext>
              </a:extLst>
            </p:cNvPr>
            <p:cNvSpPr/>
            <p:nvPr/>
          </p:nvSpPr>
          <p:spPr bwMode="auto">
            <a:xfrm>
              <a:off x="584912" y="4271322"/>
              <a:ext cx="230522" cy="241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DB5D697B-12DD-4152-8E35-F601DECAE80B}"/>
                </a:ext>
              </a:extLst>
            </p:cNvPr>
            <p:cNvSpPr/>
            <p:nvPr/>
          </p:nvSpPr>
          <p:spPr bwMode="auto">
            <a:xfrm>
              <a:off x="584912" y="4633962"/>
              <a:ext cx="230522" cy="241938"/>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TextBox 189">
              <a:extLst>
                <a:ext uri="{FF2B5EF4-FFF2-40B4-BE49-F238E27FC236}">
                  <a16:creationId xmlns:a16="http://schemas.microsoft.com/office/drawing/2014/main" id="{FEF1CDA5-FB72-47D0-89A1-68A2683A8F74}"/>
                </a:ext>
              </a:extLst>
            </p:cNvPr>
            <p:cNvSpPr txBox="1"/>
            <p:nvPr/>
          </p:nvSpPr>
          <p:spPr>
            <a:xfrm>
              <a:off x="712326" y="4198780"/>
              <a:ext cx="1493669"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Product</a:t>
              </a:r>
            </a:p>
          </p:txBody>
        </p:sp>
        <p:sp>
          <p:nvSpPr>
            <p:cNvPr id="191" name="TextBox 190">
              <a:extLst>
                <a:ext uri="{FF2B5EF4-FFF2-40B4-BE49-F238E27FC236}">
                  <a16:creationId xmlns:a16="http://schemas.microsoft.com/office/drawing/2014/main" id="{E35B5331-5614-43BF-9819-995642AE6DE9}"/>
                </a:ext>
              </a:extLst>
            </p:cNvPr>
            <p:cNvSpPr txBox="1"/>
            <p:nvPr/>
          </p:nvSpPr>
          <p:spPr>
            <a:xfrm>
              <a:off x="712326" y="4565771"/>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Other</a:t>
              </a:r>
              <a:endParaRPr lang="en-US" sz="1000">
                <a:gradFill>
                  <a:gsLst>
                    <a:gs pos="2917">
                      <a:srgbClr val="000000"/>
                    </a:gs>
                    <a:gs pos="30000">
                      <a:srgbClr val="000000"/>
                    </a:gs>
                  </a:gsLst>
                  <a:lin ang="5400000" scaled="0"/>
                </a:gradFill>
                <a:latin typeface="Segoe UI"/>
              </a:endParaRPr>
            </a:p>
          </p:txBody>
        </p:sp>
        <p:sp>
          <p:nvSpPr>
            <p:cNvPr id="192" name="TextBox 191">
              <a:extLst>
                <a:ext uri="{FF2B5EF4-FFF2-40B4-BE49-F238E27FC236}">
                  <a16:creationId xmlns:a16="http://schemas.microsoft.com/office/drawing/2014/main" id="{698497A4-759F-4C5B-AB41-9332C7E1198D}"/>
                </a:ext>
              </a:extLst>
            </p:cNvPr>
            <p:cNvSpPr txBox="1"/>
            <p:nvPr/>
          </p:nvSpPr>
          <p:spPr>
            <a:xfrm>
              <a:off x="712326" y="3779509"/>
              <a:ext cx="1778833" cy="521508"/>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Cloud for Healthcare</a:t>
              </a:r>
            </a:p>
          </p:txBody>
        </p:sp>
        <p:sp>
          <p:nvSpPr>
            <p:cNvPr id="207" name="Rectangle 206">
              <a:extLst>
                <a:ext uri="{FF2B5EF4-FFF2-40B4-BE49-F238E27FC236}">
                  <a16:creationId xmlns:a16="http://schemas.microsoft.com/office/drawing/2014/main" id="{9F54CA7D-1C3C-465C-80DA-48EBE4BDC87C}"/>
                </a:ext>
              </a:extLst>
            </p:cNvPr>
            <p:cNvSpPr/>
            <p:nvPr/>
          </p:nvSpPr>
          <p:spPr bwMode="auto">
            <a:xfrm>
              <a:off x="584912" y="3908682"/>
              <a:ext cx="230522" cy="241938"/>
            </a:xfrm>
            <a:prstGeom prst="rect">
              <a:avLst/>
            </a:prstGeom>
            <a:solidFill>
              <a:srgbClr val="F8F8F8"/>
            </a:solidFill>
            <a:ln w="31750">
              <a:solidFill>
                <a:srgbClr val="94E0F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37FAB0DB-B06F-4BD0-9958-EF9C8882F553}"/>
              </a:ext>
            </a:extLst>
          </p:cNvPr>
          <p:cNvGrpSpPr/>
          <p:nvPr/>
        </p:nvGrpSpPr>
        <p:grpSpPr>
          <a:xfrm>
            <a:off x="2957845" y="3756970"/>
            <a:ext cx="8404866" cy="384048"/>
            <a:chOff x="4474650" y="6331860"/>
            <a:chExt cx="12327137" cy="563270"/>
          </a:xfrm>
        </p:grpSpPr>
        <p:sp>
          <p:nvSpPr>
            <p:cNvPr id="383" name="Rectangle 382">
              <a:extLst>
                <a:ext uri="{FF2B5EF4-FFF2-40B4-BE49-F238E27FC236}">
                  <a16:creationId xmlns:a16="http://schemas.microsoft.com/office/drawing/2014/main" id="{8EE1FA15-F4F7-4A1C-850F-DA691A7BC5AA}"/>
                </a:ext>
              </a:extLst>
            </p:cNvPr>
            <p:cNvSpPr/>
            <p:nvPr/>
          </p:nvSpPr>
          <p:spPr bwMode="auto">
            <a:xfrm>
              <a:off x="4474650" y="6331860"/>
              <a:ext cx="12327137" cy="563270"/>
            </a:xfrm>
            <a:prstGeom prst="rect">
              <a:avLst/>
            </a:prstGeom>
            <a:solidFill>
              <a:schemeClr val="bg1"/>
            </a:solidFill>
            <a:ln w="28575">
              <a:noFill/>
              <a:headEnd type="none" w="med" len="med"/>
              <a:tailEnd type="none" w="med" len="med"/>
            </a:ln>
            <a:effectLst>
              <a:outerShdw blurRad="762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84" name="TextBox 383">
              <a:extLst>
                <a:ext uri="{FF2B5EF4-FFF2-40B4-BE49-F238E27FC236}">
                  <a16:creationId xmlns:a16="http://schemas.microsoft.com/office/drawing/2014/main" id="{226F199D-35FC-472E-9331-2F88B1CCEC9F}"/>
                </a:ext>
              </a:extLst>
            </p:cNvPr>
            <p:cNvSpPr txBox="1"/>
            <p:nvPr/>
          </p:nvSpPr>
          <p:spPr>
            <a:xfrm>
              <a:off x="9539112" y="6462383"/>
              <a:ext cx="2443851" cy="361124"/>
            </a:xfrm>
            <a:prstGeom prst="rect">
              <a:avLst/>
            </a:prstGeom>
            <a:noFill/>
          </p:spPr>
          <p:txBody>
            <a:bodyPr wrap="square" lIns="0" tIns="0" rIns="0" bIns="0" rtlCol="0">
              <a:spAutoFit/>
            </a:bodyPr>
            <a:lstStyle/>
            <a:p>
              <a:pPr defTabSz="914396"/>
              <a:r>
                <a:rPr lang="en-US" sz="800">
                  <a:solidFill>
                    <a:srgbClr val="000000"/>
                  </a:solidFill>
                  <a:latin typeface="Segoe UI"/>
                </a:rPr>
                <a:t>Securely store and manage data</a:t>
              </a:r>
            </a:p>
            <a:p>
              <a:pPr defTabSz="914396"/>
              <a:r>
                <a:rPr lang="en-US" sz="800" b="1">
                  <a:solidFill>
                    <a:srgbClr val="000000"/>
                  </a:solidFill>
                  <a:latin typeface="Segoe UI"/>
                </a:rPr>
                <a:t>Microsoft Power Platform</a:t>
              </a:r>
              <a:endParaRPr lang="en-US" sz="1000" b="1">
                <a:solidFill>
                  <a:srgbClr val="000000"/>
                </a:solidFill>
                <a:latin typeface="Segoe UI"/>
              </a:endParaRPr>
            </a:p>
          </p:txBody>
        </p:sp>
      </p:grpSp>
      <p:grpSp>
        <p:nvGrpSpPr>
          <p:cNvPr id="165" name="Group 164">
            <a:extLst>
              <a:ext uri="{FF2B5EF4-FFF2-40B4-BE49-F238E27FC236}">
                <a16:creationId xmlns:a16="http://schemas.microsoft.com/office/drawing/2014/main" id="{063D5DE5-9BA7-4588-8710-338DD0110D30}"/>
              </a:ext>
            </a:extLst>
          </p:cNvPr>
          <p:cNvGrpSpPr/>
          <p:nvPr/>
        </p:nvGrpSpPr>
        <p:grpSpPr>
          <a:xfrm>
            <a:off x="3671181" y="6154483"/>
            <a:ext cx="1957922" cy="381587"/>
            <a:chOff x="5644801" y="9053357"/>
            <a:chExt cx="2871619" cy="559661"/>
          </a:xfrm>
        </p:grpSpPr>
        <p:sp>
          <p:nvSpPr>
            <p:cNvPr id="429" name="Rectangle 428">
              <a:extLst>
                <a:ext uri="{FF2B5EF4-FFF2-40B4-BE49-F238E27FC236}">
                  <a16:creationId xmlns:a16="http://schemas.microsoft.com/office/drawing/2014/main" id="{AC15999E-F6A9-4EA4-B1DE-1D3A832E167A}"/>
                </a:ext>
              </a:extLst>
            </p:cNvPr>
            <p:cNvSpPr/>
            <p:nvPr/>
          </p:nvSpPr>
          <p:spPr bwMode="auto">
            <a:xfrm>
              <a:off x="5644801" y="9053357"/>
              <a:ext cx="2871619" cy="559661"/>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A51B2A3E-85A9-41A5-8403-93AA8E17D1AF}"/>
                </a:ext>
              </a:extLst>
            </p:cNvPr>
            <p:cNvGrpSpPr/>
            <p:nvPr/>
          </p:nvGrpSpPr>
          <p:grpSpPr>
            <a:xfrm>
              <a:off x="5918647" y="9174373"/>
              <a:ext cx="318821" cy="299093"/>
              <a:chOff x="4668269" y="6137180"/>
              <a:chExt cx="207447" cy="194608"/>
            </a:xfrm>
          </p:grpSpPr>
          <p:sp>
            <p:nvSpPr>
              <p:cNvPr id="90" name="Rectangle 89">
                <a:extLst>
                  <a:ext uri="{FF2B5EF4-FFF2-40B4-BE49-F238E27FC236}">
                    <a16:creationId xmlns:a16="http://schemas.microsoft.com/office/drawing/2014/main" id="{3C8AC2C2-26C9-4699-9CEA-CEE34E73E058}"/>
                  </a:ext>
                </a:extLst>
              </p:cNvPr>
              <p:cNvSpPr/>
              <p:nvPr/>
            </p:nvSpPr>
            <p:spPr bwMode="auto">
              <a:xfrm>
                <a:off x="4668269" y="6153293"/>
                <a:ext cx="207447" cy="1784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431" name="Calendar" title="Icon of a calendar">
                <a:extLst>
                  <a:ext uri="{FF2B5EF4-FFF2-40B4-BE49-F238E27FC236}">
                    <a16:creationId xmlns:a16="http://schemas.microsoft.com/office/drawing/2014/main" id="{080905A2-A0B1-4A10-8850-8DFB34B2D5CE}"/>
                  </a:ext>
                </a:extLst>
              </p:cNvPr>
              <p:cNvSpPr>
                <a:spLocks noChangeAspect="1" noEditPoints="1"/>
              </p:cNvSpPr>
              <p:nvPr/>
            </p:nvSpPr>
            <p:spPr bwMode="auto">
              <a:xfrm>
                <a:off x="4670443" y="6137180"/>
                <a:ext cx="203098" cy="1946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9525" cap="sq">
                <a:solidFill>
                  <a:schemeClr val="accent6">
                    <a:lumMod val="50000"/>
                  </a:schemeClr>
                </a:solidFill>
                <a:prstDash val="solid"/>
                <a:miter lim="800000"/>
                <a:headEnd/>
                <a:tailEnd/>
              </a:ln>
              <a:effectLst>
                <a:outerShdw blurRad="762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grpSp>
        <p:sp>
          <p:nvSpPr>
            <p:cNvPr id="470" name="TextBox 469">
              <a:extLst>
                <a:ext uri="{FF2B5EF4-FFF2-40B4-BE49-F238E27FC236}">
                  <a16:creationId xmlns:a16="http://schemas.microsoft.com/office/drawing/2014/main" id="{1192169A-D1FE-4719-812E-4BA41F61259C}"/>
                </a:ext>
              </a:extLst>
            </p:cNvPr>
            <p:cNvSpPr txBox="1"/>
            <p:nvPr/>
          </p:nvSpPr>
          <p:spPr>
            <a:xfrm>
              <a:off x="6431910" y="9155811"/>
              <a:ext cx="2032722" cy="361124"/>
            </a:xfrm>
            <a:prstGeom prst="rect">
              <a:avLst/>
            </a:prstGeom>
            <a:noFill/>
          </p:spPr>
          <p:txBody>
            <a:bodyPr wrap="square" lIns="0" tIns="0" rIns="0" bIns="0" rtlCol="0" anchor="ctr">
              <a:spAutoFit/>
            </a:bodyPr>
            <a:lstStyle/>
            <a:p>
              <a:pPr defTabSz="914396"/>
              <a:r>
                <a:rPr lang="en-US" sz="800">
                  <a:solidFill>
                    <a:srgbClr val="000000"/>
                  </a:solidFill>
                  <a:latin typeface="Segoe UI"/>
                </a:rPr>
                <a:t>Managing and Scheduling</a:t>
              </a:r>
              <a:endParaRPr lang="en-US" sz="1000">
                <a:solidFill>
                  <a:srgbClr val="000000"/>
                </a:solidFill>
                <a:latin typeface="Segoe UI"/>
              </a:endParaRPr>
            </a:p>
            <a:p>
              <a:pPr defTabSz="914396"/>
              <a:r>
                <a:rPr lang="en-US" sz="800" b="1">
                  <a:solidFill>
                    <a:srgbClr val="000000"/>
                  </a:solidFill>
                  <a:latin typeface="Segoe UI"/>
                </a:rPr>
                <a:t>PAS</a:t>
              </a:r>
            </a:p>
          </p:txBody>
        </p:sp>
      </p:grpSp>
      <p:sp>
        <p:nvSpPr>
          <p:cNvPr id="477" name="Rectangle 476">
            <a:extLst>
              <a:ext uri="{FF2B5EF4-FFF2-40B4-BE49-F238E27FC236}">
                <a16:creationId xmlns:a16="http://schemas.microsoft.com/office/drawing/2014/main" id="{2900ABFB-7726-4412-8EC5-F4ABF2B7DBCA}"/>
              </a:ext>
            </a:extLst>
          </p:cNvPr>
          <p:cNvSpPr/>
          <p:nvPr/>
        </p:nvSpPr>
        <p:spPr bwMode="auto">
          <a:xfrm>
            <a:off x="8673632" y="6170494"/>
            <a:ext cx="1957922" cy="381587"/>
          </a:xfrm>
          <a:prstGeom prst="rect">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6BD2E73A-6865-4D52-A862-BABB202412CF}"/>
              </a:ext>
            </a:extLst>
          </p:cNvPr>
          <p:cNvSpPr txBox="1"/>
          <p:nvPr/>
        </p:nvSpPr>
        <p:spPr>
          <a:xfrm>
            <a:off x="9325720" y="6240349"/>
            <a:ext cx="1000218" cy="246221"/>
          </a:xfrm>
          <a:prstGeom prst="rect">
            <a:avLst/>
          </a:prstGeom>
          <a:noFill/>
        </p:spPr>
        <p:txBody>
          <a:bodyPr wrap="square" lIns="0" tIns="0" rIns="0" bIns="0" rtlCol="0" anchor="ctr">
            <a:spAutoFit/>
          </a:bodyPr>
          <a:lstStyle/>
          <a:p>
            <a:pPr defTabSz="914396"/>
            <a:r>
              <a:rPr lang="en-US" sz="800">
                <a:solidFill>
                  <a:srgbClr val="000000"/>
                </a:solidFill>
                <a:latin typeface="Segoe UI"/>
              </a:rPr>
              <a:t>Connected Devices</a:t>
            </a:r>
            <a:endParaRPr lang="en-US" sz="1000">
              <a:solidFill>
                <a:srgbClr val="000000"/>
              </a:solidFill>
              <a:latin typeface="Segoe UI"/>
            </a:endParaRPr>
          </a:p>
          <a:p>
            <a:pPr defTabSz="914396"/>
            <a:r>
              <a:rPr lang="en-US" sz="800" b="1" err="1">
                <a:solidFill>
                  <a:srgbClr val="000000"/>
                </a:solidFill>
                <a:latin typeface="Segoe UI"/>
              </a:rPr>
              <a:t>IoMT</a:t>
            </a:r>
            <a:endParaRPr lang="en-US" sz="800" b="1">
              <a:solidFill>
                <a:srgbClr val="000000"/>
              </a:solidFill>
              <a:latin typeface="Segoe UI"/>
            </a:endParaRPr>
          </a:p>
        </p:txBody>
      </p:sp>
      <p:grpSp>
        <p:nvGrpSpPr>
          <p:cNvPr id="138" name="Group 137">
            <a:extLst>
              <a:ext uri="{FF2B5EF4-FFF2-40B4-BE49-F238E27FC236}">
                <a16:creationId xmlns:a16="http://schemas.microsoft.com/office/drawing/2014/main" id="{E10017AC-5093-4B60-884D-DCAA0D71F535}"/>
              </a:ext>
            </a:extLst>
          </p:cNvPr>
          <p:cNvGrpSpPr/>
          <p:nvPr/>
        </p:nvGrpSpPr>
        <p:grpSpPr>
          <a:xfrm>
            <a:off x="6172406" y="6170494"/>
            <a:ext cx="1957922" cy="381587"/>
            <a:chOff x="9343844" y="9050057"/>
            <a:chExt cx="2871619" cy="559661"/>
          </a:xfrm>
        </p:grpSpPr>
        <p:sp>
          <p:nvSpPr>
            <p:cNvPr id="471" name="Rectangle 470">
              <a:extLst>
                <a:ext uri="{FF2B5EF4-FFF2-40B4-BE49-F238E27FC236}">
                  <a16:creationId xmlns:a16="http://schemas.microsoft.com/office/drawing/2014/main" id="{8B8D7714-D9C8-4D4D-BC71-EE9DB0CC8759}"/>
                </a:ext>
              </a:extLst>
            </p:cNvPr>
            <p:cNvSpPr/>
            <p:nvPr/>
          </p:nvSpPr>
          <p:spPr bwMode="auto">
            <a:xfrm>
              <a:off x="9343844" y="9050057"/>
              <a:ext cx="2871619" cy="559661"/>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6" name="TextBox 475">
              <a:extLst>
                <a:ext uri="{FF2B5EF4-FFF2-40B4-BE49-F238E27FC236}">
                  <a16:creationId xmlns:a16="http://schemas.microsoft.com/office/drawing/2014/main" id="{6658B61F-7E72-4B80-96A0-66AA8444FF03}"/>
                </a:ext>
              </a:extLst>
            </p:cNvPr>
            <p:cNvSpPr txBox="1"/>
            <p:nvPr/>
          </p:nvSpPr>
          <p:spPr>
            <a:xfrm>
              <a:off x="10356552" y="9152511"/>
              <a:ext cx="1505742" cy="361124"/>
            </a:xfrm>
            <a:prstGeom prst="rect">
              <a:avLst/>
            </a:prstGeom>
            <a:noFill/>
          </p:spPr>
          <p:txBody>
            <a:bodyPr wrap="square" lIns="0" tIns="0" rIns="0" bIns="0" rtlCol="0" anchor="ctr">
              <a:spAutoFit/>
            </a:bodyPr>
            <a:lstStyle/>
            <a:p>
              <a:pPr defTabSz="914396"/>
              <a:r>
                <a:rPr lang="en-US" sz="800">
                  <a:solidFill>
                    <a:srgbClr val="000000"/>
                  </a:solidFill>
                  <a:latin typeface="Segoe UI"/>
                </a:rPr>
                <a:t>Medical Records</a:t>
              </a:r>
              <a:endParaRPr lang="en-US" sz="1000">
                <a:solidFill>
                  <a:srgbClr val="000000"/>
                </a:solidFill>
                <a:latin typeface="Segoe UI"/>
              </a:endParaRPr>
            </a:p>
            <a:p>
              <a:pPr defTabSz="914396"/>
              <a:r>
                <a:rPr lang="en-US" sz="800" b="1">
                  <a:solidFill>
                    <a:srgbClr val="000000"/>
                  </a:solidFill>
                  <a:latin typeface="Segoe UI"/>
                </a:rPr>
                <a:t>EMR / EHR</a:t>
              </a:r>
            </a:p>
          </p:txBody>
        </p:sp>
        <p:grpSp>
          <p:nvGrpSpPr>
            <p:cNvPr id="557" name="Group 556">
              <a:extLst>
                <a:ext uri="{FF2B5EF4-FFF2-40B4-BE49-F238E27FC236}">
                  <a16:creationId xmlns:a16="http://schemas.microsoft.com/office/drawing/2014/main" id="{6A5EC449-C46C-4FC7-B288-9543DD4FF084}"/>
                </a:ext>
              </a:extLst>
            </p:cNvPr>
            <p:cNvGrpSpPr/>
            <p:nvPr/>
          </p:nvGrpSpPr>
          <p:grpSpPr>
            <a:xfrm>
              <a:off x="9995870" y="9140853"/>
              <a:ext cx="227269" cy="364148"/>
              <a:chOff x="6927227" y="6472358"/>
              <a:chExt cx="154956" cy="248283"/>
            </a:xfrm>
          </p:grpSpPr>
          <p:sp>
            <p:nvSpPr>
              <p:cNvPr id="549" name="Rectangle 548">
                <a:extLst>
                  <a:ext uri="{FF2B5EF4-FFF2-40B4-BE49-F238E27FC236}">
                    <a16:creationId xmlns:a16="http://schemas.microsoft.com/office/drawing/2014/main" id="{13C887C0-D475-49D9-92D3-3F8E5F4A70CC}"/>
                  </a:ext>
                </a:extLst>
              </p:cNvPr>
              <p:cNvSpPr/>
              <p:nvPr/>
            </p:nvSpPr>
            <p:spPr bwMode="auto">
              <a:xfrm>
                <a:off x="6931891" y="6512393"/>
                <a:ext cx="145628" cy="2003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55" name="Rectangle 554">
                <a:extLst>
                  <a:ext uri="{FF2B5EF4-FFF2-40B4-BE49-F238E27FC236}">
                    <a16:creationId xmlns:a16="http://schemas.microsoft.com/office/drawing/2014/main" id="{0119B71F-063D-4601-B038-3365427831BC}"/>
                  </a:ext>
                </a:extLst>
              </p:cNvPr>
              <p:cNvSpPr/>
              <p:nvPr/>
            </p:nvSpPr>
            <p:spPr bwMode="auto">
              <a:xfrm>
                <a:off x="6966344" y="6497790"/>
                <a:ext cx="76722" cy="538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56" name="Oval 555">
                <a:extLst>
                  <a:ext uri="{FF2B5EF4-FFF2-40B4-BE49-F238E27FC236}">
                    <a16:creationId xmlns:a16="http://schemas.microsoft.com/office/drawing/2014/main" id="{93607C63-5983-47F5-948D-4E55C4A68021}"/>
                  </a:ext>
                </a:extLst>
              </p:cNvPr>
              <p:cNvSpPr/>
              <p:nvPr/>
            </p:nvSpPr>
            <p:spPr bwMode="auto">
              <a:xfrm>
                <a:off x="6984098" y="6477311"/>
                <a:ext cx="45720" cy="457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551" name="Group 550">
                <a:extLst>
                  <a:ext uri="{FF2B5EF4-FFF2-40B4-BE49-F238E27FC236}">
                    <a16:creationId xmlns:a16="http://schemas.microsoft.com/office/drawing/2014/main" id="{59AA4D50-A55C-490E-AC70-ADE841C6CFC8}"/>
                  </a:ext>
                </a:extLst>
              </p:cNvPr>
              <p:cNvGrpSpPr/>
              <p:nvPr/>
            </p:nvGrpSpPr>
            <p:grpSpPr>
              <a:xfrm>
                <a:off x="6927227" y="6472358"/>
                <a:ext cx="154956" cy="248283"/>
                <a:chOff x="6803651" y="6458422"/>
                <a:chExt cx="154956" cy="248283"/>
              </a:xfrm>
              <a:effectLst>
                <a:outerShdw blurRad="25400" dist="12700" dir="5400000" algn="t" rotWithShape="0">
                  <a:prstClr val="black">
                    <a:alpha val="20000"/>
                  </a:prstClr>
                </a:outerShdw>
              </a:effectLst>
            </p:grpSpPr>
            <p:pic>
              <p:nvPicPr>
                <p:cNvPr id="537" name="Picture 536" descr="A picture containing drawing&#10;&#10;Description automatically generated">
                  <a:extLst>
                    <a:ext uri="{FF2B5EF4-FFF2-40B4-BE49-F238E27FC236}">
                      <a16:creationId xmlns:a16="http://schemas.microsoft.com/office/drawing/2014/main" id="{ED2AA5B6-3CAC-44AE-A409-565F4C8AAF08}"/>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03651" y="6458422"/>
                  <a:ext cx="154956" cy="247465"/>
                </a:xfrm>
                <a:prstGeom prst="rect">
                  <a:avLst/>
                </a:prstGeom>
                <a:effectLst>
                  <a:outerShdw blurRad="76200" dist="50800" dir="5400000" algn="ctr" rotWithShape="0">
                    <a:schemeClr val="accent6">
                      <a:lumMod val="50000"/>
                      <a:alpha val="10000"/>
                    </a:schemeClr>
                  </a:outerShdw>
                </a:effectLst>
              </p:spPr>
            </p:pic>
            <p:pic>
              <p:nvPicPr>
                <p:cNvPr id="538" name="Graphic 537" descr="Heartbeat">
                  <a:extLst>
                    <a:ext uri="{FF2B5EF4-FFF2-40B4-BE49-F238E27FC236}">
                      <a16:creationId xmlns:a16="http://schemas.microsoft.com/office/drawing/2014/main" id="{84A5D1D0-DF13-4FD3-ADBF-E0237DABE28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652" y="6577904"/>
                  <a:ext cx="128800" cy="128801"/>
                </a:xfrm>
                <a:prstGeom prst="rect">
                  <a:avLst/>
                </a:prstGeom>
                <a:effectLst/>
              </p:spPr>
            </p:pic>
          </p:grpSp>
        </p:grpSp>
      </p:grpSp>
      <p:sp>
        <p:nvSpPr>
          <p:cNvPr id="588" name="Freeform: Shape 587">
            <a:extLst>
              <a:ext uri="{FF2B5EF4-FFF2-40B4-BE49-F238E27FC236}">
                <a16:creationId xmlns:a16="http://schemas.microsoft.com/office/drawing/2014/main" id="{9E9414D9-529B-4FEF-9A94-80FFF0D4A438}"/>
              </a:ext>
            </a:extLst>
          </p:cNvPr>
          <p:cNvSpPr/>
          <p:nvPr/>
        </p:nvSpPr>
        <p:spPr bwMode="auto">
          <a:xfrm>
            <a:off x="9115258" y="6272138"/>
            <a:ext cx="72862" cy="191708"/>
          </a:xfrm>
          <a:custGeom>
            <a:avLst/>
            <a:gdLst>
              <a:gd name="connsiteX0" fmla="*/ 33948 w 72862"/>
              <a:gd name="connsiteY0" fmla="*/ 0 h 191708"/>
              <a:gd name="connsiteX1" fmla="*/ 71244 w 72862"/>
              <a:gd name="connsiteY1" fmla="*/ 0 h 191708"/>
              <a:gd name="connsiteX2" fmla="*/ 66738 w 72862"/>
              <a:gd name="connsiteY2" fmla="*/ 1867 h 191708"/>
              <a:gd name="connsiteX3" fmla="*/ 61114 w 72862"/>
              <a:gd name="connsiteY3" fmla="*/ 15445 h 191708"/>
              <a:gd name="connsiteX4" fmla="*/ 61114 w 72862"/>
              <a:gd name="connsiteY4" fmla="*/ 56310 h 191708"/>
              <a:gd name="connsiteX5" fmla="*/ 69305 w 72862"/>
              <a:gd name="connsiteY5" fmla="*/ 59703 h 191708"/>
              <a:gd name="connsiteX6" fmla="*/ 72862 w 72862"/>
              <a:gd name="connsiteY6" fmla="*/ 68290 h 191708"/>
              <a:gd name="connsiteX7" fmla="*/ 72862 w 72862"/>
              <a:gd name="connsiteY7" fmla="*/ 133605 h 191708"/>
              <a:gd name="connsiteX8" fmla="*/ 69305 w 72862"/>
              <a:gd name="connsiteY8" fmla="*/ 142192 h 191708"/>
              <a:gd name="connsiteX9" fmla="*/ 61114 w 72862"/>
              <a:gd name="connsiteY9" fmla="*/ 145585 h 191708"/>
              <a:gd name="connsiteX10" fmla="*/ 61114 w 72862"/>
              <a:gd name="connsiteY10" fmla="*/ 176264 h 191708"/>
              <a:gd name="connsiteX11" fmla="*/ 66738 w 72862"/>
              <a:gd name="connsiteY11" fmla="*/ 189843 h 191708"/>
              <a:gd name="connsiteX12" fmla="*/ 71242 w 72862"/>
              <a:gd name="connsiteY12" fmla="*/ 191708 h 191708"/>
              <a:gd name="connsiteX13" fmla="*/ 33948 w 72862"/>
              <a:gd name="connsiteY13" fmla="*/ 191708 h 191708"/>
              <a:gd name="connsiteX14" fmla="*/ 17279 w 72862"/>
              <a:gd name="connsiteY14" fmla="*/ 175360 h 191708"/>
              <a:gd name="connsiteX15" fmla="*/ 17279 w 72862"/>
              <a:gd name="connsiteY15" fmla="*/ 145749 h 191708"/>
              <a:gd name="connsiteX16" fmla="*/ 12144 w 72862"/>
              <a:gd name="connsiteY16" fmla="*/ 145749 h 191708"/>
              <a:gd name="connsiteX17" fmla="*/ 0 w 72862"/>
              <a:gd name="connsiteY17" fmla="*/ 133605 h 191708"/>
              <a:gd name="connsiteX18" fmla="*/ 0 w 72862"/>
              <a:gd name="connsiteY18" fmla="*/ 68290 h 191708"/>
              <a:gd name="connsiteX19" fmla="*/ 3557 w 72862"/>
              <a:gd name="connsiteY19" fmla="*/ 59703 h 191708"/>
              <a:gd name="connsiteX20" fmla="*/ 6088 w 72862"/>
              <a:gd name="connsiteY20" fmla="*/ 58655 h 191708"/>
              <a:gd name="connsiteX21" fmla="*/ 6129 w 72862"/>
              <a:gd name="connsiteY21" fmla="*/ 58558 h 191708"/>
              <a:gd name="connsiteX22" fmla="*/ 17016 w 72862"/>
              <a:gd name="connsiteY22" fmla="*/ 54135 h 191708"/>
              <a:gd name="connsiteX23" fmla="*/ 17279 w 72862"/>
              <a:gd name="connsiteY23" fmla="*/ 54135 h 191708"/>
              <a:gd name="connsiteX24" fmla="*/ 17279 w 72862"/>
              <a:gd name="connsiteY24" fmla="*/ 16349 h 191708"/>
              <a:gd name="connsiteX25" fmla="*/ 33948 w 72862"/>
              <a:gd name="connsiteY25" fmla="*/ 0 h 19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862" h="191708">
                <a:moveTo>
                  <a:pt x="33948" y="0"/>
                </a:moveTo>
                <a:lnTo>
                  <a:pt x="71244" y="0"/>
                </a:lnTo>
                <a:lnTo>
                  <a:pt x="66738" y="1867"/>
                </a:lnTo>
                <a:cubicBezTo>
                  <a:pt x="63263" y="5342"/>
                  <a:pt x="61114" y="10142"/>
                  <a:pt x="61114" y="15445"/>
                </a:cubicBezTo>
                <a:lnTo>
                  <a:pt x="61114" y="56310"/>
                </a:lnTo>
                <a:lnTo>
                  <a:pt x="69305" y="59703"/>
                </a:lnTo>
                <a:cubicBezTo>
                  <a:pt x="71503" y="61901"/>
                  <a:pt x="72862" y="64937"/>
                  <a:pt x="72862" y="68290"/>
                </a:cubicBezTo>
                <a:lnTo>
                  <a:pt x="72862" y="133605"/>
                </a:lnTo>
                <a:cubicBezTo>
                  <a:pt x="72862" y="136959"/>
                  <a:pt x="71503" y="139995"/>
                  <a:pt x="69305" y="142192"/>
                </a:cubicBezTo>
                <a:lnTo>
                  <a:pt x="61114" y="145585"/>
                </a:lnTo>
                <a:lnTo>
                  <a:pt x="61114" y="176264"/>
                </a:lnTo>
                <a:cubicBezTo>
                  <a:pt x="61114" y="181567"/>
                  <a:pt x="63263" y="186368"/>
                  <a:pt x="66738" y="189843"/>
                </a:cubicBezTo>
                <a:lnTo>
                  <a:pt x="71242" y="191708"/>
                </a:lnTo>
                <a:lnTo>
                  <a:pt x="33948" y="191708"/>
                </a:lnTo>
                <a:cubicBezTo>
                  <a:pt x="24742" y="191708"/>
                  <a:pt x="17279" y="184389"/>
                  <a:pt x="17279" y="175360"/>
                </a:cubicBezTo>
                <a:lnTo>
                  <a:pt x="17279" y="145749"/>
                </a:lnTo>
                <a:lnTo>
                  <a:pt x="12144" y="145749"/>
                </a:lnTo>
                <a:cubicBezTo>
                  <a:pt x="5437" y="145749"/>
                  <a:pt x="0" y="140312"/>
                  <a:pt x="0" y="133605"/>
                </a:cubicBezTo>
                <a:lnTo>
                  <a:pt x="0" y="68290"/>
                </a:lnTo>
                <a:cubicBezTo>
                  <a:pt x="0" y="64937"/>
                  <a:pt x="1359" y="61901"/>
                  <a:pt x="3557" y="59703"/>
                </a:cubicBezTo>
                <a:lnTo>
                  <a:pt x="6088" y="58655"/>
                </a:lnTo>
                <a:lnTo>
                  <a:pt x="6129" y="58558"/>
                </a:lnTo>
                <a:cubicBezTo>
                  <a:pt x="8915" y="55825"/>
                  <a:pt x="12764" y="54135"/>
                  <a:pt x="17016" y="54135"/>
                </a:cubicBezTo>
                <a:lnTo>
                  <a:pt x="17279" y="54135"/>
                </a:lnTo>
                <a:lnTo>
                  <a:pt x="17279" y="16349"/>
                </a:lnTo>
                <a:cubicBezTo>
                  <a:pt x="17279" y="7320"/>
                  <a:pt x="24742" y="0"/>
                  <a:pt x="33948"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78" name="watch" title="Icon of a smart watch">
            <a:extLst>
              <a:ext uri="{FF2B5EF4-FFF2-40B4-BE49-F238E27FC236}">
                <a16:creationId xmlns:a16="http://schemas.microsoft.com/office/drawing/2014/main" id="{D65079A4-8FBF-4AE0-8F12-5DA352F3B13B}"/>
              </a:ext>
            </a:extLst>
          </p:cNvPr>
          <p:cNvSpPr>
            <a:spLocks noChangeAspect="1" noEditPoints="1"/>
          </p:cNvSpPr>
          <p:nvPr/>
        </p:nvSpPr>
        <p:spPr bwMode="auto">
          <a:xfrm>
            <a:off x="9113251" y="6273181"/>
            <a:ext cx="115214" cy="194425"/>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9525"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cxnSp>
        <p:nvCxnSpPr>
          <p:cNvPr id="526" name="Straight Arrow Connector 525">
            <a:extLst>
              <a:ext uri="{FF2B5EF4-FFF2-40B4-BE49-F238E27FC236}">
                <a16:creationId xmlns:a16="http://schemas.microsoft.com/office/drawing/2014/main" id="{0875B48A-3076-4916-B2D7-1DFA45CAEC03}"/>
              </a:ext>
            </a:extLst>
          </p:cNvPr>
          <p:cNvCxnSpPr>
            <a:cxnSpLocks/>
            <a:stCxn id="397" idx="0"/>
            <a:endCxn id="290" idx="4"/>
          </p:cNvCxnSpPr>
          <p:nvPr/>
        </p:nvCxnSpPr>
        <p:spPr>
          <a:xfrm flipV="1">
            <a:off x="6827311" y="944698"/>
            <a:ext cx="1912" cy="230080"/>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3E8D272-2B9D-4D6F-B471-6544E4568060}"/>
              </a:ext>
            </a:extLst>
          </p:cNvPr>
          <p:cNvGrpSpPr/>
          <p:nvPr/>
        </p:nvGrpSpPr>
        <p:grpSpPr>
          <a:xfrm>
            <a:off x="6530152" y="346556"/>
            <a:ext cx="598142" cy="598142"/>
            <a:chOff x="6451807" y="392634"/>
            <a:chExt cx="598142" cy="598142"/>
          </a:xfrm>
        </p:grpSpPr>
        <p:sp>
          <p:nvSpPr>
            <p:cNvPr id="290" name="Oval 289">
              <a:extLst>
                <a:ext uri="{FF2B5EF4-FFF2-40B4-BE49-F238E27FC236}">
                  <a16:creationId xmlns:a16="http://schemas.microsoft.com/office/drawing/2014/main" id="{966B1C99-0359-4147-BBFF-9BBD8753D522}"/>
                </a:ext>
              </a:extLst>
            </p:cNvPr>
            <p:cNvSpPr/>
            <p:nvPr/>
          </p:nvSpPr>
          <p:spPr bwMode="auto">
            <a:xfrm>
              <a:off x="6451807" y="392634"/>
              <a:ext cx="598142" cy="598142"/>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291" name="Group 290">
              <a:extLst>
                <a:ext uri="{FF2B5EF4-FFF2-40B4-BE49-F238E27FC236}">
                  <a16:creationId xmlns:a16="http://schemas.microsoft.com/office/drawing/2014/main" id="{C5E9E349-1C5E-4C8D-8562-1A8D8CCCD373}"/>
                </a:ext>
              </a:extLst>
            </p:cNvPr>
            <p:cNvGrpSpPr/>
            <p:nvPr/>
          </p:nvGrpSpPr>
          <p:grpSpPr>
            <a:xfrm>
              <a:off x="6488155" y="505048"/>
              <a:ext cx="523060" cy="341842"/>
              <a:chOff x="6497393" y="518508"/>
              <a:chExt cx="523060" cy="341842"/>
            </a:xfrm>
            <a:effectLst>
              <a:outerShdw blurRad="76200" dist="38100" dir="5400000" algn="t" rotWithShape="0">
                <a:prstClr val="black">
                  <a:alpha val="10000"/>
                </a:prstClr>
              </a:outerShdw>
            </a:effectLst>
          </p:grpSpPr>
          <p:sp>
            <p:nvSpPr>
              <p:cNvPr id="292" name="people_4" title="Icon of a person">
                <a:extLst>
                  <a:ext uri="{FF2B5EF4-FFF2-40B4-BE49-F238E27FC236}">
                    <a16:creationId xmlns:a16="http://schemas.microsoft.com/office/drawing/2014/main" id="{3B0BCDC8-5762-4B66-8ADD-151024DE671B}"/>
                  </a:ext>
                </a:extLst>
              </p:cNvPr>
              <p:cNvSpPr>
                <a:spLocks noChangeAspect="1" noEditPoints="1"/>
              </p:cNvSpPr>
              <p:nvPr/>
            </p:nvSpPr>
            <p:spPr bwMode="auto">
              <a:xfrm>
                <a:off x="6679550" y="51850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93" name="TextBox 292">
                <a:extLst>
                  <a:ext uri="{FF2B5EF4-FFF2-40B4-BE49-F238E27FC236}">
                    <a16:creationId xmlns:a16="http://schemas.microsoft.com/office/drawing/2014/main" id="{DF4AD575-D3FA-49D2-BA71-C79E8BC7371F}"/>
                  </a:ext>
                </a:extLst>
              </p:cNvPr>
              <p:cNvSpPr txBox="1"/>
              <p:nvPr/>
            </p:nvSpPr>
            <p:spPr>
              <a:xfrm>
                <a:off x="6497393" y="737239"/>
                <a:ext cx="523060" cy="123111"/>
              </a:xfrm>
              <a:prstGeom prst="rect">
                <a:avLst/>
              </a:prstGeom>
              <a:noFill/>
            </p:spPr>
            <p:txBody>
              <a:bodyPr wrap="square" lIns="0" tIns="0" rIns="0" bIns="0" rtlCol="0">
                <a:spAutoFit/>
              </a:bodyPr>
              <a:lstStyle/>
              <a:p>
                <a:pPr algn="ctr" defTabSz="914396"/>
                <a:r>
                  <a:rPr lang="en-US" sz="800">
                    <a:solidFill>
                      <a:srgbClr val="000000"/>
                    </a:solidFill>
                    <a:latin typeface="Segoe UI"/>
                  </a:rPr>
                  <a:t>Patient</a:t>
                </a:r>
              </a:p>
            </p:txBody>
          </p:sp>
        </p:grpSp>
      </p:grpSp>
      <p:grpSp>
        <p:nvGrpSpPr>
          <p:cNvPr id="89" name="Group 88">
            <a:extLst>
              <a:ext uri="{FF2B5EF4-FFF2-40B4-BE49-F238E27FC236}">
                <a16:creationId xmlns:a16="http://schemas.microsoft.com/office/drawing/2014/main" id="{AD3B2C7E-7AF8-4E28-AE71-995AD4E0E162}"/>
              </a:ext>
            </a:extLst>
          </p:cNvPr>
          <p:cNvGrpSpPr/>
          <p:nvPr/>
        </p:nvGrpSpPr>
        <p:grpSpPr>
          <a:xfrm>
            <a:off x="2962866" y="4375187"/>
            <a:ext cx="8398388" cy="384495"/>
            <a:chOff x="4482022" y="7245781"/>
            <a:chExt cx="12317636" cy="563926"/>
          </a:xfrm>
        </p:grpSpPr>
        <p:sp>
          <p:nvSpPr>
            <p:cNvPr id="8" name="Rectangle 7">
              <a:extLst>
                <a:ext uri="{FF2B5EF4-FFF2-40B4-BE49-F238E27FC236}">
                  <a16:creationId xmlns:a16="http://schemas.microsoft.com/office/drawing/2014/main" id="{810716AD-0878-43F9-A920-983A2EA5538B}"/>
                </a:ext>
              </a:extLst>
            </p:cNvPr>
            <p:cNvSpPr/>
            <p:nvPr/>
          </p:nvSpPr>
          <p:spPr bwMode="auto">
            <a:xfrm>
              <a:off x="4482022" y="7245781"/>
              <a:ext cx="12317636" cy="56392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FA763BAC-0327-45CA-B058-6A4F14267E29}"/>
                </a:ext>
              </a:extLst>
            </p:cNvPr>
            <p:cNvSpPr txBox="1"/>
            <p:nvPr/>
          </p:nvSpPr>
          <p:spPr>
            <a:xfrm>
              <a:off x="9539114" y="7342577"/>
              <a:ext cx="6672945" cy="361124"/>
            </a:xfrm>
            <a:prstGeom prst="rect">
              <a:avLst/>
            </a:prstGeom>
            <a:noFill/>
          </p:spPr>
          <p:txBody>
            <a:bodyPr wrap="square" lIns="0" tIns="0" rIns="0" bIns="0" rtlCol="0">
              <a:spAutoFit/>
            </a:bodyPr>
            <a:lstStyle/>
            <a:p>
              <a:pPr defTabSz="914396"/>
              <a:r>
                <a:rPr lang="en-US" sz="800" dirty="0">
                  <a:solidFill>
                    <a:srgbClr val="000000"/>
                  </a:solidFill>
                  <a:latin typeface="Segoe UI"/>
                </a:rPr>
                <a:t>Structural and Semantic Consistency for Applications</a:t>
              </a:r>
            </a:p>
            <a:p>
              <a:pPr defTabSz="914396"/>
              <a:r>
                <a:rPr lang="en-US" sz="800" b="1" dirty="0">
                  <a:solidFill>
                    <a:srgbClr val="000000"/>
                  </a:solidFill>
                  <a:latin typeface="Segoe UI"/>
                </a:rPr>
                <a:t>Common Data Model</a:t>
              </a:r>
              <a:endParaRPr lang="en-US" sz="1000" b="1" dirty="0">
                <a:solidFill>
                  <a:srgbClr val="000000"/>
                </a:solidFill>
                <a:latin typeface="Segoe UI"/>
              </a:endParaRPr>
            </a:p>
          </p:txBody>
        </p:sp>
      </p:grpSp>
      <p:cxnSp>
        <p:nvCxnSpPr>
          <p:cNvPr id="453" name="Straight Arrow Connector 452">
            <a:extLst>
              <a:ext uri="{FF2B5EF4-FFF2-40B4-BE49-F238E27FC236}">
                <a16:creationId xmlns:a16="http://schemas.microsoft.com/office/drawing/2014/main" id="{3491F509-664C-4D50-8BDB-11BB395550EB}"/>
              </a:ext>
            </a:extLst>
          </p:cNvPr>
          <p:cNvCxnSpPr>
            <a:cxnSpLocks/>
          </p:cNvCxnSpPr>
          <p:nvPr/>
        </p:nvCxnSpPr>
        <p:spPr>
          <a:xfrm flipV="1">
            <a:off x="4625181" y="5981919"/>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5D5872D2-18A8-4C79-8F76-520F2EDBEF48}"/>
              </a:ext>
            </a:extLst>
          </p:cNvPr>
          <p:cNvCxnSpPr>
            <a:cxnSpLocks/>
            <a:stCxn id="471" idx="0"/>
          </p:cNvCxnSpPr>
          <p:nvPr/>
        </p:nvCxnSpPr>
        <p:spPr>
          <a:xfrm flipV="1">
            <a:off x="7151367" y="5971930"/>
            <a:ext cx="0" cy="198563"/>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10F9D763-921C-4B9A-9B2D-23FC9C8D96F5}"/>
              </a:ext>
            </a:extLst>
          </p:cNvPr>
          <p:cNvCxnSpPr>
            <a:cxnSpLocks/>
          </p:cNvCxnSpPr>
          <p:nvPr/>
        </p:nvCxnSpPr>
        <p:spPr>
          <a:xfrm flipV="1">
            <a:off x="9652593" y="5991225"/>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17E61F70-6A14-43CB-9712-C0BE04FDA36B}"/>
              </a:ext>
            </a:extLst>
          </p:cNvPr>
          <p:cNvGrpSpPr/>
          <p:nvPr/>
        </p:nvGrpSpPr>
        <p:grpSpPr>
          <a:xfrm>
            <a:off x="2962877" y="5522994"/>
            <a:ext cx="8398389" cy="492443"/>
            <a:chOff x="4482030" y="8100385"/>
            <a:chExt cx="12317637" cy="722249"/>
          </a:xfrm>
        </p:grpSpPr>
        <p:sp>
          <p:nvSpPr>
            <p:cNvPr id="391" name="Rectangle 390">
              <a:extLst>
                <a:ext uri="{FF2B5EF4-FFF2-40B4-BE49-F238E27FC236}">
                  <a16:creationId xmlns:a16="http://schemas.microsoft.com/office/drawing/2014/main" id="{DF88F3E3-304D-4E49-A2E1-AC34FD3E42DF}"/>
                </a:ext>
              </a:extLst>
            </p:cNvPr>
            <p:cNvSpPr/>
            <p:nvPr/>
          </p:nvSpPr>
          <p:spPr bwMode="auto">
            <a:xfrm>
              <a:off x="4482030" y="8152402"/>
              <a:ext cx="12317637" cy="59227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92" name="TextBox 391">
              <a:extLst>
                <a:ext uri="{FF2B5EF4-FFF2-40B4-BE49-F238E27FC236}">
                  <a16:creationId xmlns:a16="http://schemas.microsoft.com/office/drawing/2014/main" id="{8CB24742-98EF-427C-A605-2A3660938B2E}"/>
                </a:ext>
              </a:extLst>
            </p:cNvPr>
            <p:cNvSpPr txBox="1"/>
            <p:nvPr/>
          </p:nvSpPr>
          <p:spPr>
            <a:xfrm>
              <a:off x="9539113" y="8100385"/>
              <a:ext cx="3275493" cy="722249"/>
            </a:xfrm>
            <a:prstGeom prst="rect">
              <a:avLst/>
            </a:prstGeom>
            <a:noFill/>
          </p:spPr>
          <p:txBody>
            <a:bodyPr wrap="square" lIns="0" tIns="0" rIns="0" bIns="0" rtlCol="0" anchor="ctr">
              <a:spAutoFit/>
            </a:bodyPr>
            <a:lstStyle/>
            <a:p>
              <a:pPr defTabSz="914396"/>
              <a:endParaRPr lang="en-US" sz="800" b="1" dirty="0">
                <a:solidFill>
                  <a:srgbClr val="000000"/>
                </a:solidFill>
                <a:latin typeface="Segoe UI"/>
              </a:endParaRPr>
            </a:p>
            <a:p>
              <a:pPr defTabSz="914396"/>
              <a:r>
                <a:rPr lang="en-US" sz="800" dirty="0">
                  <a:solidFill>
                    <a:srgbClr val="000000"/>
                  </a:solidFill>
                  <a:latin typeface="Segoe UI"/>
                </a:rPr>
                <a:t>Azure FHIR Services</a:t>
              </a:r>
            </a:p>
            <a:p>
              <a:pPr defTabSz="914396"/>
              <a:r>
                <a:rPr lang="en-US" sz="800" b="1" dirty="0">
                  <a:solidFill>
                    <a:srgbClr val="000000"/>
                  </a:solidFill>
                  <a:latin typeface="Segoe UI"/>
                </a:rPr>
                <a:t>Microsoft Healthcare APIs</a:t>
              </a:r>
              <a:br>
                <a:rPr lang="en-US" sz="800" b="1" dirty="0">
                  <a:solidFill>
                    <a:srgbClr val="000000"/>
                  </a:solidFill>
                  <a:latin typeface="Segoe UI"/>
                </a:rPr>
              </a:br>
              <a:endParaRPr lang="en-US" sz="800" b="1" dirty="0">
                <a:solidFill>
                  <a:srgbClr val="000000"/>
                </a:solidFill>
                <a:latin typeface="Segoe UI"/>
              </a:endParaRPr>
            </a:p>
          </p:txBody>
        </p:sp>
        <p:pic>
          <p:nvPicPr>
            <p:cNvPr id="31" name="Graphic 30">
              <a:extLst>
                <a:ext uri="{FF2B5EF4-FFF2-40B4-BE49-F238E27FC236}">
                  <a16:creationId xmlns:a16="http://schemas.microsoft.com/office/drawing/2014/main" id="{8BC97CE8-C7BC-4549-AF93-2761CEB262A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111500" y="8303509"/>
              <a:ext cx="307290" cy="307284"/>
            </a:xfrm>
            <a:prstGeom prst="rect">
              <a:avLst/>
            </a:prstGeom>
          </p:spPr>
        </p:pic>
      </p:grpSp>
      <p:cxnSp>
        <p:nvCxnSpPr>
          <p:cNvPr id="144" name="Straight Arrow Connector 143">
            <a:extLst>
              <a:ext uri="{FF2B5EF4-FFF2-40B4-BE49-F238E27FC236}">
                <a16:creationId xmlns:a16="http://schemas.microsoft.com/office/drawing/2014/main" id="{8F4DB24F-CBD9-4921-A634-973DB33C57ED}"/>
              </a:ext>
            </a:extLst>
          </p:cNvPr>
          <p:cNvCxnSpPr>
            <a:cxnSpLocks/>
            <a:endCxn id="201" idx="2"/>
          </p:cNvCxnSpPr>
          <p:nvPr/>
        </p:nvCxnSpPr>
        <p:spPr>
          <a:xfrm flipV="1">
            <a:off x="7156471" y="5353561"/>
            <a:ext cx="0" cy="20489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E89EA2DD-308D-4DAA-8FCC-577DBCDC365C}"/>
              </a:ext>
            </a:extLst>
          </p:cNvPr>
          <p:cNvSpPr txBox="1">
            <a:spLocks/>
          </p:cNvSpPr>
          <p:nvPr/>
        </p:nvSpPr>
        <p:spPr>
          <a:xfrm>
            <a:off x="641931" y="526230"/>
            <a:ext cx="6734279" cy="1026564"/>
          </a:xfrm>
          <a:prstGeom prst="rect">
            <a:avLst/>
          </a:prstGeom>
        </p:spPr>
        <p:txBody>
          <a:bodyPr vert="horz" wrap="square" lIns="0" tIns="0" rIns="0" bIns="0" rtlCol="0" anchor="b" anchorCtr="0">
            <a:noAutofit/>
          </a:bodyPr>
          <a:lstStyle>
            <a:lvl1pPr algn="l" defTabSz="932742" rtl="0" eaLnBrk="1" latinLnBrk="0" hangingPunct="1">
              <a:lnSpc>
                <a:spcPts val="3136"/>
              </a:lnSpc>
              <a:spcBef>
                <a:spcPct val="0"/>
              </a:spcBef>
              <a:buNone/>
              <a:defRPr lang="en-US" sz="2745" b="0" kern="1200" cap="none" spc="-50" baseline="0">
                <a:ln w="3175">
                  <a:noFill/>
                </a:ln>
                <a:solidFill>
                  <a:schemeClr val="tx1"/>
                </a:solidFill>
                <a:effectLst/>
                <a:latin typeface="+mj-lt"/>
                <a:ea typeface="+mn-ea"/>
                <a:cs typeface="Segoe UI" pitchFamily="34" charset="0"/>
              </a:defRPr>
            </a:lvl1pPr>
          </a:lstStyle>
          <a:p>
            <a:pPr defTabSz="932739">
              <a:lnSpc>
                <a:spcPct val="100000"/>
              </a:lnSpc>
            </a:pPr>
            <a:r>
              <a:rPr lang="en-US" sz="2727" dirty="0">
                <a:solidFill>
                  <a:srgbClr val="243A5E"/>
                </a:solidFill>
                <a:effectLst>
                  <a:outerShdw blurRad="50800" dist="38100" dir="5400000" algn="t" rotWithShape="0">
                    <a:prstClr val="black">
                      <a:alpha val="10000"/>
                    </a:prstClr>
                  </a:outerShdw>
                </a:effectLst>
                <a:latin typeface="Segoe UI Semibold"/>
                <a:cs typeface="Segoe UI"/>
              </a:rPr>
              <a:t>Missed Appointment </a:t>
            </a:r>
          </a:p>
          <a:p>
            <a:pPr defTabSz="932739">
              <a:lnSpc>
                <a:spcPct val="100000"/>
              </a:lnSpc>
            </a:pPr>
            <a:r>
              <a:rPr lang="en-US" sz="2727" dirty="0">
                <a:solidFill>
                  <a:srgbClr val="243A5E"/>
                </a:solidFill>
                <a:effectLst>
                  <a:outerShdw blurRad="50800" dist="38100" dir="5400000" algn="t" rotWithShape="0">
                    <a:prstClr val="black">
                      <a:alpha val="10000"/>
                    </a:prstClr>
                  </a:outerShdw>
                </a:effectLst>
                <a:latin typeface="Segoe UI Semibold"/>
                <a:cs typeface="Segoe UI"/>
              </a:rPr>
              <a:t>Patient Outreach</a:t>
            </a:r>
          </a:p>
          <a:p>
            <a:pPr defTabSz="932739">
              <a:lnSpc>
                <a:spcPct val="100000"/>
              </a:lnSpc>
            </a:pPr>
            <a:r>
              <a:rPr lang="en-US" sz="1636" dirty="0">
                <a:solidFill>
                  <a:srgbClr val="243A5E"/>
                </a:solidFill>
                <a:effectLst>
                  <a:outerShdw blurRad="50800" dist="38100" dir="5400000" algn="t" rotWithShape="0">
                    <a:prstClr val="black">
                      <a:alpha val="10000"/>
                    </a:prstClr>
                  </a:outerShdw>
                </a:effectLst>
                <a:latin typeface="Segoe UI Semibold"/>
                <a:cs typeface="Segoe UI"/>
              </a:rPr>
              <a:t>High Level Architecture</a:t>
            </a:r>
          </a:p>
        </p:txBody>
      </p:sp>
      <p:grpSp>
        <p:nvGrpSpPr>
          <p:cNvPr id="32" name="Group 31">
            <a:extLst>
              <a:ext uri="{FF2B5EF4-FFF2-40B4-BE49-F238E27FC236}">
                <a16:creationId xmlns:a16="http://schemas.microsoft.com/office/drawing/2014/main" id="{8B84099E-69EF-4DC1-9E4D-606807A7C8DA}"/>
              </a:ext>
            </a:extLst>
          </p:cNvPr>
          <p:cNvGrpSpPr/>
          <p:nvPr/>
        </p:nvGrpSpPr>
        <p:grpSpPr>
          <a:xfrm>
            <a:off x="7495365" y="2532700"/>
            <a:ext cx="3865889" cy="392124"/>
            <a:chOff x="10193040" y="4654927"/>
            <a:chExt cx="5422136" cy="575115"/>
          </a:xfrm>
        </p:grpSpPr>
        <p:sp>
          <p:nvSpPr>
            <p:cNvPr id="149" name="Rectangle 148">
              <a:extLst>
                <a:ext uri="{FF2B5EF4-FFF2-40B4-BE49-F238E27FC236}">
                  <a16:creationId xmlns:a16="http://schemas.microsoft.com/office/drawing/2014/main" id="{A76DB714-341F-4FB1-AF5A-E293B26F1E42}"/>
                </a:ext>
              </a:extLst>
            </p:cNvPr>
            <p:cNvSpPr/>
            <p:nvPr/>
          </p:nvSpPr>
          <p:spPr bwMode="auto">
            <a:xfrm>
              <a:off x="10193040" y="4654927"/>
              <a:ext cx="5422136" cy="57511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50" name="TextBox 149">
              <a:extLst>
                <a:ext uri="{FF2B5EF4-FFF2-40B4-BE49-F238E27FC236}">
                  <a16:creationId xmlns:a16="http://schemas.microsoft.com/office/drawing/2014/main" id="{29FE4D6A-E6AA-45F1-84FB-482BFF39A681}"/>
                </a:ext>
              </a:extLst>
            </p:cNvPr>
            <p:cNvSpPr txBox="1"/>
            <p:nvPr/>
          </p:nvSpPr>
          <p:spPr>
            <a:xfrm>
              <a:off x="12173620" y="4761925"/>
              <a:ext cx="1993152" cy="361124"/>
            </a:xfrm>
            <a:prstGeom prst="rect">
              <a:avLst/>
            </a:prstGeom>
            <a:noFill/>
          </p:spPr>
          <p:txBody>
            <a:bodyPr wrap="square" lIns="0" tIns="0" rIns="0" bIns="0" rtlCol="0">
              <a:spAutoFit/>
            </a:bodyPr>
            <a:lstStyle/>
            <a:p>
              <a:pPr defTabSz="914396"/>
              <a:r>
                <a:rPr lang="en-US" sz="800">
                  <a:solidFill>
                    <a:srgbClr val="000000"/>
                  </a:solidFill>
                  <a:latin typeface="Segoe UI"/>
                </a:rPr>
                <a:t>Patient Outreach</a:t>
              </a:r>
            </a:p>
            <a:p>
              <a:pPr defTabSz="914396"/>
              <a:r>
                <a:rPr lang="en-US" sz="800" b="1">
                  <a:solidFill>
                    <a:srgbClr val="000000"/>
                  </a:solidFill>
                  <a:latin typeface="Segoe UI"/>
                </a:rPr>
                <a:t>D365 Marketing</a:t>
              </a:r>
            </a:p>
          </p:txBody>
        </p:sp>
        <p:pic>
          <p:nvPicPr>
            <p:cNvPr id="151" name="Picture 150" descr="A close up of a logo&#10;&#10;Description automatically generated">
              <a:extLst>
                <a:ext uri="{FF2B5EF4-FFF2-40B4-BE49-F238E27FC236}">
                  <a16:creationId xmlns:a16="http://schemas.microsoft.com/office/drawing/2014/main" id="{D94D04F6-3927-4423-87F5-4E5FCE7CD6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5928" y="4756438"/>
              <a:ext cx="235280" cy="372093"/>
            </a:xfrm>
            <a:prstGeom prst="rect">
              <a:avLst/>
            </a:prstGeom>
            <a:effectLst>
              <a:outerShdw blurRad="76200" dist="38100" dir="5400000" algn="t" rotWithShape="0">
                <a:prstClr val="black">
                  <a:alpha val="20000"/>
                </a:prstClr>
              </a:outerShdw>
            </a:effectLst>
          </p:spPr>
        </p:pic>
      </p:grpSp>
      <p:grpSp>
        <p:nvGrpSpPr>
          <p:cNvPr id="174" name="Group 173">
            <a:extLst>
              <a:ext uri="{FF2B5EF4-FFF2-40B4-BE49-F238E27FC236}">
                <a16:creationId xmlns:a16="http://schemas.microsoft.com/office/drawing/2014/main" id="{9E226C30-61DC-4FD9-B954-2A1A641D454D}"/>
              </a:ext>
            </a:extLst>
          </p:cNvPr>
          <p:cNvGrpSpPr/>
          <p:nvPr/>
        </p:nvGrpSpPr>
        <p:grpSpPr>
          <a:xfrm rot="5400000">
            <a:off x="1772013" y="4359262"/>
            <a:ext cx="1596475" cy="392124"/>
            <a:chOff x="8020779" y="4644902"/>
            <a:chExt cx="2557665" cy="575115"/>
          </a:xfrm>
        </p:grpSpPr>
        <p:sp>
          <p:nvSpPr>
            <p:cNvPr id="175" name="Rectangle 174">
              <a:extLst>
                <a:ext uri="{FF2B5EF4-FFF2-40B4-BE49-F238E27FC236}">
                  <a16:creationId xmlns:a16="http://schemas.microsoft.com/office/drawing/2014/main" id="{BF96D062-4886-4CF5-BB8C-D0B831280865}"/>
                </a:ext>
              </a:extLst>
            </p:cNvPr>
            <p:cNvSpPr/>
            <p:nvPr/>
          </p:nvSpPr>
          <p:spPr bwMode="auto">
            <a:xfrm>
              <a:off x="8020779" y="4644902"/>
              <a:ext cx="2557665" cy="57511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76" name="TextBox 175">
              <a:extLst>
                <a:ext uri="{FF2B5EF4-FFF2-40B4-BE49-F238E27FC236}">
                  <a16:creationId xmlns:a16="http://schemas.microsoft.com/office/drawing/2014/main" id="{CCAC3EBC-2223-4D3C-9820-43913A69DDA7}"/>
                </a:ext>
              </a:extLst>
            </p:cNvPr>
            <p:cNvSpPr txBox="1"/>
            <p:nvPr/>
          </p:nvSpPr>
          <p:spPr>
            <a:xfrm>
              <a:off x="8505953" y="4751835"/>
              <a:ext cx="1993152" cy="361124"/>
            </a:xfrm>
            <a:prstGeom prst="rect">
              <a:avLst/>
            </a:prstGeom>
            <a:noFill/>
          </p:spPr>
          <p:txBody>
            <a:bodyPr wrap="square" lIns="0" tIns="0" rIns="0" bIns="0" rtlCol="0">
              <a:spAutoFit/>
            </a:bodyPr>
            <a:lstStyle/>
            <a:p>
              <a:pPr defTabSz="914396"/>
              <a:r>
                <a:rPr lang="en-US" sz="800">
                  <a:solidFill>
                    <a:srgbClr val="000000"/>
                  </a:solidFill>
                  <a:latin typeface="Segoe UI"/>
                </a:rPr>
                <a:t>Clinical Data Sync</a:t>
              </a:r>
            </a:p>
            <a:p>
              <a:pPr defTabSz="914396"/>
              <a:r>
                <a:rPr lang="en-US" sz="800" b="1">
                  <a:solidFill>
                    <a:srgbClr val="000000"/>
                  </a:solidFill>
                  <a:latin typeface="Segoe UI"/>
                </a:rPr>
                <a:t>D365 FHIR Sync Admin</a:t>
              </a:r>
            </a:p>
          </p:txBody>
        </p:sp>
        <p:pic>
          <p:nvPicPr>
            <p:cNvPr id="177" name="Picture 176" descr="A close up of a logo&#10;&#10;Description automatically generated">
              <a:extLst>
                <a:ext uri="{FF2B5EF4-FFF2-40B4-BE49-F238E27FC236}">
                  <a16:creationId xmlns:a16="http://schemas.microsoft.com/office/drawing/2014/main" id="{F19ACC52-C0FC-4984-8BB8-E2EDB23819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8260" y="4746413"/>
              <a:ext cx="235280" cy="372093"/>
            </a:xfrm>
            <a:prstGeom prst="rect">
              <a:avLst/>
            </a:prstGeom>
            <a:effectLst>
              <a:outerShdw blurRad="76200" dist="38100" dir="5400000" algn="t" rotWithShape="0">
                <a:prstClr val="black">
                  <a:alpha val="20000"/>
                </a:prstClr>
              </a:outerShdw>
            </a:effectLst>
          </p:spPr>
        </p:pic>
      </p:grpSp>
      <p:grpSp>
        <p:nvGrpSpPr>
          <p:cNvPr id="200" name="Group 199">
            <a:extLst>
              <a:ext uri="{FF2B5EF4-FFF2-40B4-BE49-F238E27FC236}">
                <a16:creationId xmlns:a16="http://schemas.microsoft.com/office/drawing/2014/main" id="{E54AF7E5-29DC-481E-8600-95A6C2FD53E3}"/>
              </a:ext>
            </a:extLst>
          </p:cNvPr>
          <p:cNvGrpSpPr/>
          <p:nvPr/>
        </p:nvGrpSpPr>
        <p:grpSpPr>
          <a:xfrm>
            <a:off x="2951687" y="4971618"/>
            <a:ext cx="8409568" cy="381944"/>
            <a:chOff x="3338034" y="2741203"/>
            <a:chExt cx="12334033" cy="560185"/>
          </a:xfrm>
        </p:grpSpPr>
        <p:sp>
          <p:nvSpPr>
            <p:cNvPr id="201" name="Rectangle 200">
              <a:extLst>
                <a:ext uri="{FF2B5EF4-FFF2-40B4-BE49-F238E27FC236}">
                  <a16:creationId xmlns:a16="http://schemas.microsoft.com/office/drawing/2014/main" id="{D033EA45-B6B6-4295-97C1-BCBF915C1743}"/>
                </a:ext>
              </a:extLst>
            </p:cNvPr>
            <p:cNvSpPr/>
            <p:nvPr/>
          </p:nvSpPr>
          <p:spPr bwMode="auto">
            <a:xfrm>
              <a:off x="3338034" y="2741203"/>
              <a:ext cx="12334033" cy="56018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DE4CEAF5-9C70-4324-AE76-D0E92338655A}"/>
                </a:ext>
              </a:extLst>
            </p:cNvPr>
            <p:cNvSpPr txBox="1"/>
            <p:nvPr/>
          </p:nvSpPr>
          <p:spPr>
            <a:xfrm>
              <a:off x="8411526" y="2835585"/>
              <a:ext cx="3661676" cy="361124"/>
            </a:xfrm>
            <a:prstGeom prst="rect">
              <a:avLst/>
            </a:prstGeom>
            <a:noFill/>
          </p:spPr>
          <p:txBody>
            <a:bodyPr wrap="square" lIns="0" tIns="0" rIns="0" bIns="0" rtlCol="0">
              <a:spAutoFit/>
            </a:bodyPr>
            <a:lstStyle/>
            <a:p>
              <a:pPr defTabSz="914396"/>
              <a:r>
                <a:rPr lang="en-US" sz="800" dirty="0">
                  <a:solidFill>
                    <a:srgbClr val="000000"/>
                  </a:solidFill>
                  <a:latin typeface="Segoe UI"/>
                </a:rPr>
                <a:t>Clinical Data Synchronization into Application Layer</a:t>
              </a:r>
            </a:p>
            <a:p>
              <a:pPr defTabSz="914396"/>
              <a:r>
                <a:rPr lang="en-US" sz="800" b="1" dirty="0">
                  <a:solidFill>
                    <a:srgbClr val="000000"/>
                  </a:solidFill>
                  <a:latin typeface="Segoe UI"/>
                </a:rPr>
                <a:t>Azure FHIR Sync Agent</a:t>
              </a:r>
            </a:p>
          </p:txBody>
        </p:sp>
        <p:pic>
          <p:nvPicPr>
            <p:cNvPr id="203" name="Picture 202" descr="Shape, icon&#10;&#10;Description automatically generated">
              <a:extLst>
                <a:ext uri="{FF2B5EF4-FFF2-40B4-BE49-F238E27FC236}">
                  <a16:creationId xmlns:a16="http://schemas.microsoft.com/office/drawing/2014/main" id="{4363A8A1-96B7-4328-BEBD-42A5D0140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2920" y="2877845"/>
              <a:ext cx="536964" cy="281908"/>
            </a:xfrm>
            <a:prstGeom prst="rect">
              <a:avLst/>
            </a:prstGeom>
            <a:effectLst>
              <a:outerShdw blurRad="76200" dist="38100" dir="5400000" algn="t" rotWithShape="0">
                <a:prstClr val="black">
                  <a:alpha val="20000"/>
                </a:prstClr>
              </a:outerShdw>
            </a:effectLst>
          </p:spPr>
        </p:pic>
      </p:grpSp>
      <p:cxnSp>
        <p:nvCxnSpPr>
          <p:cNvPr id="220" name="Connector: Elbow 219">
            <a:extLst>
              <a:ext uri="{FF2B5EF4-FFF2-40B4-BE49-F238E27FC236}">
                <a16:creationId xmlns:a16="http://schemas.microsoft.com/office/drawing/2014/main" id="{1E5D9569-8F70-4F61-B9FD-B7CC7ED3F5A4}"/>
              </a:ext>
            </a:extLst>
          </p:cNvPr>
          <p:cNvCxnSpPr>
            <a:cxnSpLocks/>
            <a:stCxn id="397" idx="2"/>
            <a:endCxn id="149" idx="1"/>
          </p:cNvCxnSpPr>
          <p:nvPr/>
        </p:nvCxnSpPr>
        <p:spPr>
          <a:xfrm rot="16200000" flipH="1">
            <a:off x="6680324" y="1913720"/>
            <a:ext cx="962029" cy="668053"/>
          </a:xfrm>
          <a:prstGeom prst="bentConnector2">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EB1F369-CF11-4E8A-B4CC-4DF85034F4F2}"/>
              </a:ext>
            </a:extLst>
          </p:cNvPr>
          <p:cNvCxnSpPr>
            <a:cxnSpLocks/>
          </p:cNvCxnSpPr>
          <p:nvPr/>
        </p:nvCxnSpPr>
        <p:spPr>
          <a:xfrm rot="5460000" flipH="1" flipV="1">
            <a:off x="2867392" y="3884220"/>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BC7A6260-0C7A-4A21-8D43-D40B734A6245}"/>
              </a:ext>
            </a:extLst>
          </p:cNvPr>
          <p:cNvCxnSpPr>
            <a:cxnSpLocks/>
            <a:stCxn id="269" idx="0"/>
            <a:endCxn id="149" idx="2"/>
          </p:cNvCxnSpPr>
          <p:nvPr/>
        </p:nvCxnSpPr>
        <p:spPr>
          <a:xfrm flipV="1">
            <a:off x="9428309" y="2924824"/>
            <a:ext cx="0" cy="24693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3D7B2700-B537-4C32-82AD-5988FE48DAF9}"/>
              </a:ext>
            </a:extLst>
          </p:cNvPr>
          <p:cNvCxnSpPr>
            <a:cxnSpLocks/>
          </p:cNvCxnSpPr>
          <p:nvPr/>
        </p:nvCxnSpPr>
        <p:spPr>
          <a:xfrm flipV="1">
            <a:off x="7127051" y="4150323"/>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7F85C91-2D20-4E14-BC29-002FBF8750BE}"/>
              </a:ext>
            </a:extLst>
          </p:cNvPr>
          <p:cNvCxnSpPr>
            <a:cxnSpLocks/>
          </p:cNvCxnSpPr>
          <p:nvPr/>
        </p:nvCxnSpPr>
        <p:spPr>
          <a:xfrm flipV="1">
            <a:off x="7135982" y="4759682"/>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268" name="Group 267">
            <a:extLst>
              <a:ext uri="{FF2B5EF4-FFF2-40B4-BE49-F238E27FC236}">
                <a16:creationId xmlns:a16="http://schemas.microsoft.com/office/drawing/2014/main" id="{4812FEEA-CAF0-4621-8B5C-33E25E1530CC}"/>
              </a:ext>
            </a:extLst>
          </p:cNvPr>
          <p:cNvGrpSpPr/>
          <p:nvPr/>
        </p:nvGrpSpPr>
        <p:grpSpPr>
          <a:xfrm>
            <a:off x="7495364" y="3171763"/>
            <a:ext cx="3865890" cy="392124"/>
            <a:chOff x="9934841" y="4661944"/>
            <a:chExt cx="5669972" cy="575115"/>
          </a:xfrm>
        </p:grpSpPr>
        <p:sp>
          <p:nvSpPr>
            <p:cNvPr id="269" name="Rectangle 268">
              <a:extLst>
                <a:ext uri="{FF2B5EF4-FFF2-40B4-BE49-F238E27FC236}">
                  <a16:creationId xmlns:a16="http://schemas.microsoft.com/office/drawing/2014/main" id="{A4818164-85EC-411B-9735-8E1E6BA5E6D2}"/>
                </a:ext>
              </a:extLst>
            </p:cNvPr>
            <p:cNvSpPr/>
            <p:nvPr/>
          </p:nvSpPr>
          <p:spPr bwMode="auto">
            <a:xfrm>
              <a:off x="9934841" y="4661944"/>
              <a:ext cx="5669972" cy="575115"/>
            </a:xfrm>
            <a:prstGeom prst="rect">
              <a:avLst/>
            </a:prstGeom>
            <a:solidFill>
              <a:schemeClr val="bg1"/>
            </a:solidFill>
            <a:ln>
              <a:noFill/>
              <a:headEnd type="none" w="med" len="med"/>
              <a:tailEnd type="none" w="med" len="med"/>
            </a:ln>
            <a:effectLst>
              <a:outerShdw blurRad="762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70" name="TextBox 269">
              <a:extLst>
                <a:ext uri="{FF2B5EF4-FFF2-40B4-BE49-F238E27FC236}">
                  <a16:creationId xmlns:a16="http://schemas.microsoft.com/office/drawing/2014/main" id="{407BABF5-A0B7-48A5-BC00-D503E5F6B476}"/>
                </a:ext>
              </a:extLst>
            </p:cNvPr>
            <p:cNvSpPr txBox="1"/>
            <p:nvPr/>
          </p:nvSpPr>
          <p:spPr>
            <a:xfrm>
              <a:off x="11934918" y="4768942"/>
              <a:ext cx="2196700" cy="361124"/>
            </a:xfrm>
            <a:prstGeom prst="rect">
              <a:avLst/>
            </a:prstGeom>
            <a:noFill/>
          </p:spPr>
          <p:txBody>
            <a:bodyPr wrap="square" lIns="0" tIns="0" rIns="0" bIns="0" rtlCol="0">
              <a:spAutoFit/>
            </a:bodyPr>
            <a:lstStyle/>
            <a:p>
              <a:pPr defTabSz="914396"/>
              <a:r>
                <a:rPr lang="en-US" sz="800">
                  <a:solidFill>
                    <a:srgbClr val="000000"/>
                  </a:solidFill>
                  <a:latin typeface="Segoe UI"/>
                </a:rPr>
                <a:t>Patient Segmentation</a:t>
              </a:r>
            </a:p>
            <a:p>
              <a:pPr defTabSz="914396"/>
              <a:r>
                <a:rPr lang="en-US" sz="800" b="1">
                  <a:solidFill>
                    <a:srgbClr val="000000"/>
                  </a:solidFill>
                  <a:latin typeface="Segoe UI"/>
                </a:rPr>
                <a:t>D365 Customer Insights</a:t>
              </a:r>
            </a:p>
          </p:txBody>
        </p:sp>
        <p:pic>
          <p:nvPicPr>
            <p:cNvPr id="271" name="Picture 270" descr="A close up of a logo&#10;&#10;Description automatically generated">
              <a:extLst>
                <a:ext uri="{FF2B5EF4-FFF2-40B4-BE49-F238E27FC236}">
                  <a16:creationId xmlns:a16="http://schemas.microsoft.com/office/drawing/2014/main" id="{2D63521E-A288-41EB-9D09-360AE58696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07226" y="4763455"/>
              <a:ext cx="235280" cy="372093"/>
            </a:xfrm>
            <a:prstGeom prst="rect">
              <a:avLst/>
            </a:prstGeom>
            <a:effectLst>
              <a:outerShdw blurRad="76200" dist="38100" dir="5400000" algn="t" rotWithShape="0">
                <a:prstClr val="black">
                  <a:alpha val="20000"/>
                </a:prstClr>
              </a:outerShdw>
            </a:effectLst>
          </p:spPr>
        </p:pic>
      </p:grpSp>
      <p:cxnSp>
        <p:nvCxnSpPr>
          <p:cNvPr id="273" name="Straight Arrow Connector 272">
            <a:extLst>
              <a:ext uri="{FF2B5EF4-FFF2-40B4-BE49-F238E27FC236}">
                <a16:creationId xmlns:a16="http://schemas.microsoft.com/office/drawing/2014/main" id="{C3C6483F-0893-4ACE-9AB7-3F48AC22959E}"/>
              </a:ext>
            </a:extLst>
          </p:cNvPr>
          <p:cNvCxnSpPr>
            <a:cxnSpLocks/>
          </p:cNvCxnSpPr>
          <p:nvPr/>
        </p:nvCxnSpPr>
        <p:spPr>
          <a:xfrm rot="60000" flipH="1" flipV="1">
            <a:off x="9429848" y="3579187"/>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85221A8F-F366-4C47-B40F-6B7D52ECCDF7}"/>
              </a:ext>
            </a:extLst>
          </p:cNvPr>
          <p:cNvCxnSpPr>
            <a:cxnSpLocks/>
            <a:stCxn id="269" idx="3"/>
            <a:endCxn id="280" idx="0"/>
          </p:cNvCxnSpPr>
          <p:nvPr/>
        </p:nvCxnSpPr>
        <p:spPr>
          <a:xfrm>
            <a:off x="11361255" y="3367824"/>
            <a:ext cx="495805" cy="388304"/>
          </a:xfrm>
          <a:prstGeom prst="bentConnector2">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09809AA1-4A7D-46F0-B188-9D9354E2CE6E}"/>
              </a:ext>
            </a:extLst>
          </p:cNvPr>
          <p:cNvGrpSpPr/>
          <p:nvPr/>
        </p:nvGrpSpPr>
        <p:grpSpPr>
          <a:xfrm>
            <a:off x="11595265" y="3756129"/>
            <a:ext cx="492443" cy="2453294"/>
            <a:chOff x="4374030" y="8254264"/>
            <a:chExt cx="722250" cy="3012287"/>
          </a:xfrm>
        </p:grpSpPr>
        <p:sp>
          <p:nvSpPr>
            <p:cNvPr id="280" name="Rectangle 279">
              <a:extLst>
                <a:ext uri="{FF2B5EF4-FFF2-40B4-BE49-F238E27FC236}">
                  <a16:creationId xmlns:a16="http://schemas.microsoft.com/office/drawing/2014/main" id="{371A3BAF-AECB-492C-AE27-AB632FC54B47}"/>
                </a:ext>
              </a:extLst>
            </p:cNvPr>
            <p:cNvSpPr/>
            <p:nvPr/>
          </p:nvSpPr>
          <p:spPr bwMode="auto">
            <a:xfrm>
              <a:off x="4482030" y="8254264"/>
              <a:ext cx="551935" cy="273513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81" name="TextBox 280">
              <a:extLst>
                <a:ext uri="{FF2B5EF4-FFF2-40B4-BE49-F238E27FC236}">
                  <a16:creationId xmlns:a16="http://schemas.microsoft.com/office/drawing/2014/main" id="{3EC530DD-AF33-439D-BC33-5F33EC703F5E}"/>
                </a:ext>
              </a:extLst>
            </p:cNvPr>
            <p:cNvSpPr txBox="1"/>
            <p:nvPr/>
          </p:nvSpPr>
          <p:spPr>
            <a:xfrm rot="5400000">
              <a:off x="3488038" y="9658309"/>
              <a:ext cx="2494234" cy="722250"/>
            </a:xfrm>
            <a:prstGeom prst="rect">
              <a:avLst/>
            </a:prstGeom>
            <a:noFill/>
          </p:spPr>
          <p:txBody>
            <a:bodyPr wrap="square" lIns="0" tIns="0" rIns="0" bIns="0" rtlCol="0" anchor="ctr">
              <a:spAutoFit/>
            </a:bodyPr>
            <a:lstStyle/>
            <a:p>
              <a:pPr defTabSz="914396"/>
              <a:endParaRPr lang="en-US" sz="800" b="1" dirty="0">
                <a:solidFill>
                  <a:srgbClr val="000000"/>
                </a:solidFill>
                <a:latin typeface="Segoe UI"/>
              </a:endParaRPr>
            </a:p>
            <a:p>
              <a:pPr defTabSz="914396"/>
              <a:r>
                <a:rPr lang="en-US" sz="800" dirty="0">
                  <a:solidFill>
                    <a:srgbClr val="000000"/>
                  </a:solidFill>
                  <a:latin typeface="Segoe UI"/>
                </a:rPr>
                <a:t>Clinical Data Access</a:t>
              </a:r>
            </a:p>
            <a:p>
              <a:pPr defTabSz="914396"/>
              <a:r>
                <a:rPr lang="en-US" sz="800" b="1" dirty="0">
                  <a:solidFill>
                    <a:srgbClr val="000000"/>
                  </a:solidFill>
                  <a:latin typeface="Segoe UI"/>
                </a:rPr>
                <a:t>Microsoft Azure FHIR PQ Connector</a:t>
              </a:r>
              <a:br>
                <a:rPr lang="en-US" sz="800" b="1" dirty="0">
                  <a:solidFill>
                    <a:srgbClr val="000000"/>
                  </a:solidFill>
                  <a:latin typeface="Segoe UI"/>
                </a:rPr>
              </a:br>
              <a:endParaRPr lang="en-US" sz="800" b="1" dirty="0">
                <a:solidFill>
                  <a:srgbClr val="000000"/>
                </a:solidFill>
                <a:latin typeface="Segoe UI"/>
              </a:endParaRPr>
            </a:p>
          </p:txBody>
        </p:sp>
      </p:grpSp>
      <p:cxnSp>
        <p:nvCxnSpPr>
          <p:cNvPr id="286" name="Straight Arrow Connector 285">
            <a:extLst>
              <a:ext uri="{FF2B5EF4-FFF2-40B4-BE49-F238E27FC236}">
                <a16:creationId xmlns:a16="http://schemas.microsoft.com/office/drawing/2014/main" id="{2D24CEE9-BAB4-431E-867A-C93AE36A7045}"/>
              </a:ext>
            </a:extLst>
          </p:cNvPr>
          <p:cNvCxnSpPr>
            <a:cxnSpLocks/>
            <a:stCxn id="391" idx="3"/>
          </p:cNvCxnSpPr>
          <p:nvPr/>
        </p:nvCxnSpPr>
        <p:spPr>
          <a:xfrm flipV="1">
            <a:off x="11361266" y="5760368"/>
            <a:ext cx="307634" cy="1"/>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88" name="Graphic 187">
            <a:extLst>
              <a:ext uri="{FF2B5EF4-FFF2-40B4-BE49-F238E27FC236}">
                <a16:creationId xmlns:a16="http://schemas.microsoft.com/office/drawing/2014/main" id="{27A88D44-A876-440A-8286-58F066C0BBE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736727" y="3886135"/>
            <a:ext cx="209516" cy="209512"/>
          </a:xfrm>
          <a:prstGeom prst="rect">
            <a:avLst/>
          </a:prstGeom>
        </p:spPr>
      </p:pic>
      <p:cxnSp>
        <p:nvCxnSpPr>
          <p:cNvPr id="294" name="Straight Arrow Connector 293">
            <a:extLst>
              <a:ext uri="{FF2B5EF4-FFF2-40B4-BE49-F238E27FC236}">
                <a16:creationId xmlns:a16="http://schemas.microsoft.com/office/drawing/2014/main" id="{FC1590B3-2F78-4953-ACC7-DD7A3672B189}"/>
              </a:ext>
            </a:extLst>
          </p:cNvPr>
          <p:cNvCxnSpPr>
            <a:cxnSpLocks/>
          </p:cNvCxnSpPr>
          <p:nvPr/>
        </p:nvCxnSpPr>
        <p:spPr>
          <a:xfrm rot="5460000" flipH="1" flipV="1">
            <a:off x="2860180" y="5074944"/>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CE21CC4-B954-4DA7-9778-33C319B6CF1E}"/>
              </a:ext>
            </a:extLst>
          </p:cNvPr>
          <p:cNvGrpSpPr/>
          <p:nvPr/>
        </p:nvGrpSpPr>
        <p:grpSpPr>
          <a:xfrm>
            <a:off x="6285459" y="1174777"/>
            <a:ext cx="1083705" cy="591956"/>
            <a:chOff x="9218673" y="1723007"/>
            <a:chExt cx="1589434" cy="868202"/>
          </a:xfrm>
        </p:grpSpPr>
        <p:grpSp>
          <p:nvGrpSpPr>
            <p:cNvPr id="15" name="Group 14">
              <a:extLst>
                <a:ext uri="{FF2B5EF4-FFF2-40B4-BE49-F238E27FC236}">
                  <a16:creationId xmlns:a16="http://schemas.microsoft.com/office/drawing/2014/main" id="{0AA17F71-7896-45C9-B2C6-30E8E4DB05B7}"/>
                </a:ext>
              </a:extLst>
            </p:cNvPr>
            <p:cNvGrpSpPr/>
            <p:nvPr/>
          </p:nvGrpSpPr>
          <p:grpSpPr>
            <a:xfrm>
              <a:off x="9218673" y="1723007"/>
              <a:ext cx="1589434" cy="868202"/>
              <a:chOff x="9218673" y="1723007"/>
              <a:chExt cx="1589434" cy="868202"/>
            </a:xfrm>
          </p:grpSpPr>
          <p:grpSp>
            <p:nvGrpSpPr>
              <p:cNvPr id="71" name="Group 70">
                <a:extLst>
                  <a:ext uri="{FF2B5EF4-FFF2-40B4-BE49-F238E27FC236}">
                    <a16:creationId xmlns:a16="http://schemas.microsoft.com/office/drawing/2014/main" id="{60F9FE44-563E-4080-8D60-151772FB7FD1}"/>
                  </a:ext>
                </a:extLst>
              </p:cNvPr>
              <p:cNvGrpSpPr/>
              <p:nvPr/>
            </p:nvGrpSpPr>
            <p:grpSpPr>
              <a:xfrm>
                <a:off x="9218673" y="1723007"/>
                <a:ext cx="1589434" cy="868202"/>
                <a:chOff x="9794224" y="1660056"/>
                <a:chExt cx="1589434" cy="868202"/>
              </a:xfrm>
            </p:grpSpPr>
            <p:sp>
              <p:nvSpPr>
                <p:cNvPr id="397" name="Rectangle 396">
                  <a:extLst>
                    <a:ext uri="{FF2B5EF4-FFF2-40B4-BE49-F238E27FC236}">
                      <a16:creationId xmlns:a16="http://schemas.microsoft.com/office/drawing/2014/main" id="{31D9C653-6ADE-4555-AF70-9213B970741E}"/>
                    </a:ext>
                  </a:extLst>
                </p:cNvPr>
                <p:cNvSpPr>
                  <a:spLocks noChangeAspect="1"/>
                </p:cNvSpPr>
                <p:nvPr/>
              </p:nvSpPr>
              <p:spPr bwMode="auto">
                <a:xfrm>
                  <a:off x="9794224" y="1660056"/>
                  <a:ext cx="1589434" cy="868202"/>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TextBox 490">
                  <a:extLst>
                    <a:ext uri="{FF2B5EF4-FFF2-40B4-BE49-F238E27FC236}">
                      <a16:creationId xmlns:a16="http://schemas.microsoft.com/office/drawing/2014/main" id="{6502FA19-5163-4256-98C4-31D71A2F1312}"/>
                    </a:ext>
                  </a:extLst>
                </p:cNvPr>
                <p:cNvSpPr txBox="1"/>
                <p:nvPr/>
              </p:nvSpPr>
              <p:spPr>
                <a:xfrm>
                  <a:off x="10565980" y="2263798"/>
                  <a:ext cx="767155"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Mobile</a:t>
                  </a:r>
                </a:p>
              </p:txBody>
            </p:sp>
            <p:grpSp>
              <p:nvGrpSpPr>
                <p:cNvPr id="493" name="Group 492">
                  <a:extLst>
                    <a:ext uri="{FF2B5EF4-FFF2-40B4-BE49-F238E27FC236}">
                      <a16:creationId xmlns:a16="http://schemas.microsoft.com/office/drawing/2014/main" id="{7CEEDEB7-17EE-4472-AC4A-D8ED9FB39091}"/>
                    </a:ext>
                  </a:extLst>
                </p:cNvPr>
                <p:cNvGrpSpPr/>
                <p:nvPr/>
              </p:nvGrpSpPr>
              <p:grpSpPr>
                <a:xfrm>
                  <a:off x="10846173" y="1826505"/>
                  <a:ext cx="206768" cy="344555"/>
                  <a:chOff x="6396444" y="1060769"/>
                  <a:chExt cx="173876" cy="289745"/>
                </a:xfrm>
              </p:grpSpPr>
              <p:sp>
                <p:nvSpPr>
                  <p:cNvPr id="492" name="Rectangle 491">
                    <a:extLst>
                      <a:ext uri="{FF2B5EF4-FFF2-40B4-BE49-F238E27FC236}">
                        <a16:creationId xmlns:a16="http://schemas.microsoft.com/office/drawing/2014/main" id="{54BC827D-8752-42BD-A962-A84D203A7AE9}"/>
                      </a:ext>
                    </a:extLst>
                  </p:cNvPr>
                  <p:cNvSpPr/>
                  <p:nvPr/>
                </p:nvSpPr>
                <p:spPr bwMode="auto">
                  <a:xfrm>
                    <a:off x="6396444" y="1062442"/>
                    <a:ext cx="173876" cy="2876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400" name="CellPhone_E8EA" title="Icon of a cellphone">
                    <a:extLst>
                      <a:ext uri="{FF2B5EF4-FFF2-40B4-BE49-F238E27FC236}">
                        <a16:creationId xmlns:a16="http://schemas.microsoft.com/office/drawing/2014/main" id="{733C564C-977C-485E-9C2E-BE47BFA4E854}"/>
                      </a:ext>
                    </a:extLst>
                  </p:cNvPr>
                  <p:cNvSpPr>
                    <a:spLocks noChangeAspect="1" noEditPoints="1"/>
                  </p:cNvSpPr>
                  <p:nvPr/>
                </p:nvSpPr>
                <p:spPr bwMode="auto">
                  <a:xfrm>
                    <a:off x="6396444" y="1060769"/>
                    <a:ext cx="173876" cy="28974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914396"/>
                    <a:endParaRPr lang="en-US" sz="882">
                      <a:gradFill>
                        <a:gsLst>
                          <a:gs pos="0">
                            <a:srgbClr val="505050"/>
                          </a:gs>
                          <a:gs pos="100000">
                            <a:srgbClr val="505050"/>
                          </a:gs>
                        </a:gsLst>
                      </a:gradFill>
                      <a:latin typeface="Segoe UI"/>
                    </a:endParaRPr>
                  </a:p>
                </p:txBody>
              </p:sp>
            </p:grpSp>
          </p:grpSp>
          <p:grpSp>
            <p:nvGrpSpPr>
              <p:cNvPr id="10" name="Group 9">
                <a:extLst>
                  <a:ext uri="{FF2B5EF4-FFF2-40B4-BE49-F238E27FC236}">
                    <a16:creationId xmlns:a16="http://schemas.microsoft.com/office/drawing/2014/main" id="{8CDBDD07-B6C5-40FF-9731-3C6B67F30B6C}"/>
                  </a:ext>
                </a:extLst>
              </p:cNvPr>
              <p:cNvGrpSpPr/>
              <p:nvPr/>
            </p:nvGrpSpPr>
            <p:grpSpPr>
              <a:xfrm>
                <a:off x="9369630" y="1928300"/>
                <a:ext cx="767155" cy="572141"/>
                <a:chOff x="11094797" y="1837476"/>
                <a:chExt cx="767155" cy="572141"/>
              </a:xfrm>
            </p:grpSpPr>
            <p:sp>
              <p:nvSpPr>
                <p:cNvPr id="143" name="TextBox 142">
                  <a:extLst>
                    <a:ext uri="{FF2B5EF4-FFF2-40B4-BE49-F238E27FC236}">
                      <a16:creationId xmlns:a16="http://schemas.microsoft.com/office/drawing/2014/main" id="{9E5F376E-120C-4CB4-A4F0-DF0D4711CE9E}"/>
                    </a:ext>
                  </a:extLst>
                </p:cNvPr>
                <p:cNvSpPr txBox="1"/>
                <p:nvPr/>
              </p:nvSpPr>
              <p:spPr>
                <a:xfrm>
                  <a:off x="11094797" y="2229054"/>
                  <a:ext cx="767155"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Desktop</a:t>
                  </a:r>
                </a:p>
              </p:txBody>
            </p:sp>
            <p:sp>
              <p:nvSpPr>
                <p:cNvPr id="145" name="Rectangle 144">
                  <a:extLst>
                    <a:ext uri="{FF2B5EF4-FFF2-40B4-BE49-F238E27FC236}">
                      <a16:creationId xmlns:a16="http://schemas.microsoft.com/office/drawing/2014/main" id="{FA63E217-135C-4357-B588-3E329E41FE56}"/>
                    </a:ext>
                  </a:extLst>
                </p:cNvPr>
                <p:cNvSpPr/>
                <p:nvPr/>
              </p:nvSpPr>
              <p:spPr bwMode="auto">
                <a:xfrm>
                  <a:off x="11285754" y="1837476"/>
                  <a:ext cx="385240" cy="23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grpSp>
        <p:sp>
          <p:nvSpPr>
            <p:cNvPr id="16" name="monitor" title="Icon of a monitor">
              <a:extLst>
                <a:ext uri="{FF2B5EF4-FFF2-40B4-BE49-F238E27FC236}">
                  <a16:creationId xmlns:a16="http://schemas.microsoft.com/office/drawing/2014/main" id="{EA7EA049-4829-4285-8DC3-EF3E6F7762AD}"/>
                </a:ext>
              </a:extLst>
            </p:cNvPr>
            <p:cNvSpPr>
              <a:spLocks noChangeAspect="1" noEditPoints="1"/>
            </p:cNvSpPr>
            <p:nvPr/>
          </p:nvSpPr>
          <p:spPr bwMode="auto">
            <a:xfrm>
              <a:off x="9543468" y="1937869"/>
              <a:ext cx="389711" cy="29867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grpSp>
      <p:grpSp>
        <p:nvGrpSpPr>
          <p:cNvPr id="22" name="Group 21">
            <a:extLst>
              <a:ext uri="{FF2B5EF4-FFF2-40B4-BE49-F238E27FC236}">
                <a16:creationId xmlns:a16="http://schemas.microsoft.com/office/drawing/2014/main" id="{05046DFC-A879-4A9B-8CA6-D4F0AF0964B7}"/>
              </a:ext>
            </a:extLst>
          </p:cNvPr>
          <p:cNvGrpSpPr/>
          <p:nvPr/>
        </p:nvGrpSpPr>
        <p:grpSpPr>
          <a:xfrm>
            <a:off x="9127546" y="690684"/>
            <a:ext cx="601523" cy="1410403"/>
            <a:chOff x="12127848" y="1240971"/>
            <a:chExt cx="882233" cy="2068591"/>
          </a:xfrm>
        </p:grpSpPr>
        <p:grpSp>
          <p:nvGrpSpPr>
            <p:cNvPr id="512" name="Group 511">
              <a:extLst>
                <a:ext uri="{FF2B5EF4-FFF2-40B4-BE49-F238E27FC236}">
                  <a16:creationId xmlns:a16="http://schemas.microsoft.com/office/drawing/2014/main" id="{9DB8A715-9119-40E9-A6B5-BE64CE346073}"/>
                </a:ext>
              </a:extLst>
            </p:cNvPr>
            <p:cNvGrpSpPr/>
            <p:nvPr/>
          </p:nvGrpSpPr>
          <p:grpSpPr>
            <a:xfrm>
              <a:off x="12132397" y="2441360"/>
              <a:ext cx="877684" cy="868202"/>
              <a:chOff x="8722832" y="1231707"/>
              <a:chExt cx="557510" cy="591956"/>
            </a:xfrm>
            <a:effectLst>
              <a:outerShdw blurRad="76200" dist="38100" dir="5400000" algn="t" rotWithShape="0">
                <a:prstClr val="black">
                  <a:alpha val="10000"/>
                </a:prstClr>
              </a:outerShdw>
            </a:effectLst>
          </p:grpSpPr>
          <p:sp>
            <p:nvSpPr>
              <p:cNvPr id="501" name="Rectangle 500">
                <a:extLst>
                  <a:ext uri="{FF2B5EF4-FFF2-40B4-BE49-F238E27FC236}">
                    <a16:creationId xmlns:a16="http://schemas.microsoft.com/office/drawing/2014/main" id="{524882C7-9017-4AB6-97AF-4F5296D829DC}"/>
                  </a:ext>
                </a:extLst>
              </p:cNvPr>
              <p:cNvSpPr>
                <a:spLocks noChangeAspect="1"/>
              </p:cNvSpPr>
              <p:nvPr/>
            </p:nvSpPr>
            <p:spPr bwMode="auto">
              <a:xfrm>
                <a:off x="8722832" y="1231707"/>
                <a:ext cx="554363" cy="591956"/>
              </a:xfrm>
              <a:prstGeom prst="rect">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2" name="TextBox 501">
                <a:extLst>
                  <a:ext uri="{FF2B5EF4-FFF2-40B4-BE49-F238E27FC236}">
                    <a16:creationId xmlns:a16="http://schemas.microsoft.com/office/drawing/2014/main" id="{D6517788-6DEB-46F9-BB4F-BA98693751B7}"/>
                  </a:ext>
                </a:extLst>
              </p:cNvPr>
              <p:cNvSpPr txBox="1"/>
              <p:nvPr/>
            </p:nvSpPr>
            <p:spPr>
              <a:xfrm>
                <a:off x="8757282" y="1633823"/>
                <a:ext cx="523060" cy="123111"/>
              </a:xfrm>
              <a:prstGeom prst="rect">
                <a:avLst/>
              </a:prstGeom>
              <a:noFill/>
            </p:spPr>
            <p:txBody>
              <a:bodyPr wrap="square" lIns="0" tIns="0" rIns="0" bIns="0" rtlCol="0">
                <a:spAutoFit/>
              </a:bodyPr>
              <a:lstStyle/>
              <a:p>
                <a:pPr algn="ctr" defTabSz="914396"/>
                <a:r>
                  <a:rPr lang="en-US" sz="800" dirty="0">
                    <a:solidFill>
                      <a:srgbClr val="000000"/>
                    </a:solidFill>
                    <a:latin typeface="Segoe UI"/>
                  </a:rPr>
                  <a:t>Browser</a:t>
                </a:r>
              </a:p>
            </p:txBody>
          </p:sp>
          <p:sp>
            <p:nvSpPr>
              <p:cNvPr id="504" name="Rectangle 503">
                <a:extLst>
                  <a:ext uri="{FF2B5EF4-FFF2-40B4-BE49-F238E27FC236}">
                    <a16:creationId xmlns:a16="http://schemas.microsoft.com/office/drawing/2014/main" id="{834EEDB1-72B4-4FE7-9F0E-47041EC710D5}"/>
                  </a:ext>
                </a:extLst>
              </p:cNvPr>
              <p:cNvSpPr/>
              <p:nvPr/>
            </p:nvSpPr>
            <p:spPr bwMode="auto">
              <a:xfrm>
                <a:off x="8887480" y="1366838"/>
                <a:ext cx="233453" cy="1419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sp>
          <p:nvSpPr>
            <p:cNvPr id="405" name="monitor" title="Icon of a monitor">
              <a:extLst>
                <a:ext uri="{FF2B5EF4-FFF2-40B4-BE49-F238E27FC236}">
                  <a16:creationId xmlns:a16="http://schemas.microsoft.com/office/drawing/2014/main" id="{85F9D41C-C685-44B3-9F20-FF3556AE0CEE}"/>
                </a:ext>
              </a:extLst>
            </p:cNvPr>
            <p:cNvSpPr>
              <a:spLocks noChangeAspect="1" noEditPoints="1"/>
            </p:cNvSpPr>
            <p:nvPr/>
          </p:nvSpPr>
          <p:spPr bwMode="auto">
            <a:xfrm>
              <a:off x="12373865" y="2632614"/>
              <a:ext cx="385241" cy="2952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cxnSp>
          <p:nvCxnSpPr>
            <p:cNvPr id="527" name="Straight Arrow Connector 526">
              <a:extLst>
                <a:ext uri="{FF2B5EF4-FFF2-40B4-BE49-F238E27FC236}">
                  <a16:creationId xmlns:a16="http://schemas.microsoft.com/office/drawing/2014/main" id="{BB733F12-CDF8-468E-800A-869D55D17F4C}"/>
                </a:ext>
              </a:extLst>
            </p:cNvPr>
            <p:cNvCxnSpPr>
              <a:cxnSpLocks/>
            </p:cNvCxnSpPr>
            <p:nvPr/>
          </p:nvCxnSpPr>
          <p:spPr>
            <a:xfrm flipV="1">
              <a:off x="12566486" y="2113699"/>
              <a:ext cx="0" cy="309550"/>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0013BE22-92DB-42BA-9478-5C8B5B847F3D}"/>
                </a:ext>
              </a:extLst>
            </p:cNvPr>
            <p:cNvGrpSpPr/>
            <p:nvPr/>
          </p:nvGrpSpPr>
          <p:grpSpPr>
            <a:xfrm>
              <a:off x="12127848" y="1240971"/>
              <a:ext cx="877275" cy="877275"/>
              <a:chOff x="8436629" y="405637"/>
              <a:chExt cx="598142" cy="598142"/>
            </a:xfrm>
          </p:grpSpPr>
          <p:sp>
            <p:nvSpPr>
              <p:cNvPr id="613" name="Oval 612">
                <a:extLst>
                  <a:ext uri="{FF2B5EF4-FFF2-40B4-BE49-F238E27FC236}">
                    <a16:creationId xmlns:a16="http://schemas.microsoft.com/office/drawing/2014/main" id="{B8291734-17D4-490B-AD3C-4BB44A80AD59}"/>
                  </a:ext>
                </a:extLst>
              </p:cNvPr>
              <p:cNvSpPr/>
              <p:nvPr/>
            </p:nvSpPr>
            <p:spPr bwMode="auto">
              <a:xfrm>
                <a:off x="8436629" y="405637"/>
                <a:ext cx="598142" cy="598142"/>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569" name="Group 568">
                <a:extLst>
                  <a:ext uri="{FF2B5EF4-FFF2-40B4-BE49-F238E27FC236}">
                    <a16:creationId xmlns:a16="http://schemas.microsoft.com/office/drawing/2014/main" id="{7ABB92D7-FA22-4FA4-A7CC-E1D23E86B7D1}"/>
                  </a:ext>
                </a:extLst>
              </p:cNvPr>
              <p:cNvGrpSpPr/>
              <p:nvPr/>
            </p:nvGrpSpPr>
            <p:grpSpPr>
              <a:xfrm>
                <a:off x="8436629" y="518051"/>
                <a:ext cx="595041" cy="437163"/>
                <a:chOff x="6461045" y="518508"/>
                <a:chExt cx="595041" cy="437163"/>
              </a:xfrm>
              <a:effectLst>
                <a:outerShdw blurRad="76200" dist="38100" dir="5400000" algn="t" rotWithShape="0">
                  <a:prstClr val="black">
                    <a:alpha val="10000"/>
                  </a:prstClr>
                </a:outerShdw>
              </a:effectLst>
            </p:grpSpPr>
            <p:sp>
              <p:nvSpPr>
                <p:cNvPr id="571" name="people_4" title="Icon of a person">
                  <a:extLst>
                    <a:ext uri="{FF2B5EF4-FFF2-40B4-BE49-F238E27FC236}">
                      <a16:creationId xmlns:a16="http://schemas.microsoft.com/office/drawing/2014/main" id="{542DCD31-AB26-4C4C-B71A-AE5D662DEAFB}"/>
                    </a:ext>
                  </a:extLst>
                </p:cNvPr>
                <p:cNvSpPr>
                  <a:spLocks noChangeAspect="1" noEditPoints="1"/>
                </p:cNvSpPr>
                <p:nvPr/>
              </p:nvSpPr>
              <p:spPr bwMode="auto">
                <a:xfrm>
                  <a:off x="6679550" y="51850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572" name="TextBox 571">
                  <a:extLst>
                    <a:ext uri="{FF2B5EF4-FFF2-40B4-BE49-F238E27FC236}">
                      <a16:creationId xmlns:a16="http://schemas.microsoft.com/office/drawing/2014/main" id="{FA477F4B-9E96-4B09-B6A0-68CEBBC5A9B0}"/>
                    </a:ext>
                  </a:extLst>
                </p:cNvPr>
                <p:cNvSpPr txBox="1"/>
                <p:nvPr/>
              </p:nvSpPr>
              <p:spPr>
                <a:xfrm>
                  <a:off x="6461045" y="709450"/>
                  <a:ext cx="595041" cy="246221"/>
                </a:xfrm>
                <a:prstGeom prst="rect">
                  <a:avLst/>
                </a:prstGeom>
                <a:noFill/>
              </p:spPr>
              <p:txBody>
                <a:bodyPr wrap="square" lIns="0" tIns="0" rIns="0" bIns="0" rtlCol="0">
                  <a:spAutoFit/>
                </a:bodyPr>
                <a:lstStyle/>
                <a:p>
                  <a:pPr algn="ctr" defTabSz="914396"/>
                  <a:r>
                    <a:rPr lang="en-US" sz="800" dirty="0">
                      <a:solidFill>
                        <a:srgbClr val="000000"/>
                      </a:solidFill>
                      <a:latin typeface="Segoe UI"/>
                    </a:rPr>
                    <a:t>Engagement </a:t>
                  </a:r>
                  <a:r>
                    <a:rPr lang="en-US" sz="800" dirty="0" err="1">
                      <a:solidFill>
                        <a:srgbClr val="000000"/>
                      </a:solidFill>
                      <a:latin typeface="Segoe UI"/>
                    </a:rPr>
                    <a:t>Mgr</a:t>
                  </a:r>
                  <a:endParaRPr lang="en-US" sz="800" dirty="0">
                    <a:solidFill>
                      <a:srgbClr val="000000"/>
                    </a:solidFill>
                    <a:latin typeface="Segoe UI"/>
                  </a:endParaRPr>
                </a:p>
              </p:txBody>
            </p:sp>
          </p:grpSp>
        </p:grpSp>
      </p:grpSp>
      <p:cxnSp>
        <p:nvCxnSpPr>
          <p:cNvPr id="157" name="Straight Arrow Connector 156">
            <a:extLst>
              <a:ext uri="{FF2B5EF4-FFF2-40B4-BE49-F238E27FC236}">
                <a16:creationId xmlns:a16="http://schemas.microsoft.com/office/drawing/2014/main" id="{146AD525-AEDD-482C-9252-69455D737C0A}"/>
              </a:ext>
            </a:extLst>
          </p:cNvPr>
          <p:cNvCxnSpPr>
            <a:cxnSpLocks/>
            <a:stCxn id="149" idx="0"/>
            <a:endCxn id="501" idx="2"/>
          </p:cNvCxnSpPr>
          <p:nvPr/>
        </p:nvCxnSpPr>
        <p:spPr>
          <a:xfrm flipH="1" flipV="1">
            <a:off x="9428170" y="2101087"/>
            <a:ext cx="140" cy="431613"/>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66" name="Graphic 1">
            <a:extLst>
              <a:ext uri="{FF2B5EF4-FFF2-40B4-BE49-F238E27FC236}">
                <a16:creationId xmlns:a16="http://schemas.microsoft.com/office/drawing/2014/main" id="{3B443E8D-FCBD-4D3C-9471-986853A08B62}"/>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79783" y="3829581"/>
            <a:ext cx="249066" cy="249065"/>
          </a:xfrm>
          <a:prstGeom prst="rect">
            <a:avLst/>
          </a:prstGeom>
        </p:spPr>
      </p:pic>
      <p:grpSp>
        <p:nvGrpSpPr>
          <p:cNvPr id="122" name="Group 121">
            <a:extLst>
              <a:ext uri="{FF2B5EF4-FFF2-40B4-BE49-F238E27FC236}">
                <a16:creationId xmlns:a16="http://schemas.microsoft.com/office/drawing/2014/main" id="{DFA46476-B1CD-494F-B863-A087FE1ABB71}"/>
              </a:ext>
            </a:extLst>
          </p:cNvPr>
          <p:cNvGrpSpPr/>
          <p:nvPr/>
        </p:nvGrpSpPr>
        <p:grpSpPr>
          <a:xfrm>
            <a:off x="4824933" y="1605808"/>
            <a:ext cx="601523" cy="1410403"/>
            <a:chOff x="12127848" y="1240971"/>
            <a:chExt cx="882233" cy="2068591"/>
          </a:xfrm>
        </p:grpSpPr>
        <p:grpSp>
          <p:nvGrpSpPr>
            <p:cNvPr id="123" name="Group 122">
              <a:extLst>
                <a:ext uri="{FF2B5EF4-FFF2-40B4-BE49-F238E27FC236}">
                  <a16:creationId xmlns:a16="http://schemas.microsoft.com/office/drawing/2014/main" id="{20AA5492-CF7F-4775-8AF7-B41AAB82DBEC}"/>
                </a:ext>
              </a:extLst>
            </p:cNvPr>
            <p:cNvGrpSpPr/>
            <p:nvPr/>
          </p:nvGrpSpPr>
          <p:grpSpPr>
            <a:xfrm>
              <a:off x="12132397" y="2441360"/>
              <a:ext cx="877684" cy="868202"/>
              <a:chOff x="8722832" y="1231707"/>
              <a:chExt cx="557510" cy="591956"/>
            </a:xfrm>
            <a:effectLst>
              <a:outerShdw blurRad="76200" dist="38100" dir="5400000" algn="t" rotWithShape="0">
                <a:prstClr val="black">
                  <a:alpha val="10000"/>
                </a:prstClr>
              </a:outerShdw>
            </a:effectLst>
          </p:grpSpPr>
          <p:sp>
            <p:nvSpPr>
              <p:cNvPr id="131" name="Rectangle 130">
                <a:extLst>
                  <a:ext uri="{FF2B5EF4-FFF2-40B4-BE49-F238E27FC236}">
                    <a16:creationId xmlns:a16="http://schemas.microsoft.com/office/drawing/2014/main" id="{5310729A-A40A-4A64-B4B3-5B9EC81A03D2}"/>
                  </a:ext>
                </a:extLst>
              </p:cNvPr>
              <p:cNvSpPr>
                <a:spLocks noChangeAspect="1"/>
              </p:cNvSpPr>
              <p:nvPr/>
            </p:nvSpPr>
            <p:spPr bwMode="auto">
              <a:xfrm>
                <a:off x="8722832" y="1231707"/>
                <a:ext cx="554363" cy="591956"/>
              </a:xfrm>
              <a:prstGeom prst="rect">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2" name="TextBox 131">
                <a:extLst>
                  <a:ext uri="{FF2B5EF4-FFF2-40B4-BE49-F238E27FC236}">
                    <a16:creationId xmlns:a16="http://schemas.microsoft.com/office/drawing/2014/main" id="{AD2F6527-2AB8-4259-BF4D-7842EE1BFDC7}"/>
                  </a:ext>
                </a:extLst>
              </p:cNvPr>
              <p:cNvSpPr txBox="1"/>
              <p:nvPr/>
            </p:nvSpPr>
            <p:spPr>
              <a:xfrm>
                <a:off x="8757282" y="1633823"/>
                <a:ext cx="523060" cy="123111"/>
              </a:xfrm>
              <a:prstGeom prst="rect">
                <a:avLst/>
              </a:prstGeom>
              <a:noFill/>
            </p:spPr>
            <p:txBody>
              <a:bodyPr wrap="square" lIns="0" tIns="0" rIns="0" bIns="0" rtlCol="0">
                <a:spAutoFit/>
              </a:bodyPr>
              <a:lstStyle/>
              <a:p>
                <a:pPr algn="ctr" defTabSz="914396"/>
                <a:r>
                  <a:rPr lang="en-US" sz="800" dirty="0">
                    <a:solidFill>
                      <a:srgbClr val="000000"/>
                    </a:solidFill>
                    <a:latin typeface="Segoe UI"/>
                  </a:rPr>
                  <a:t>Browser</a:t>
                </a:r>
              </a:p>
            </p:txBody>
          </p:sp>
          <p:sp>
            <p:nvSpPr>
              <p:cNvPr id="133" name="Rectangle 132">
                <a:extLst>
                  <a:ext uri="{FF2B5EF4-FFF2-40B4-BE49-F238E27FC236}">
                    <a16:creationId xmlns:a16="http://schemas.microsoft.com/office/drawing/2014/main" id="{CE04D160-155B-4F2E-AB20-3FEC98CA1179}"/>
                  </a:ext>
                </a:extLst>
              </p:cNvPr>
              <p:cNvSpPr/>
              <p:nvPr/>
            </p:nvSpPr>
            <p:spPr bwMode="auto">
              <a:xfrm>
                <a:off x="8887480" y="1366838"/>
                <a:ext cx="233453" cy="1419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sp>
          <p:nvSpPr>
            <p:cNvPr id="124" name="monitor" title="Icon of a monitor">
              <a:extLst>
                <a:ext uri="{FF2B5EF4-FFF2-40B4-BE49-F238E27FC236}">
                  <a16:creationId xmlns:a16="http://schemas.microsoft.com/office/drawing/2014/main" id="{0884972D-4A70-4ADD-94A7-ED2AA3337FEA}"/>
                </a:ext>
              </a:extLst>
            </p:cNvPr>
            <p:cNvSpPr>
              <a:spLocks noChangeAspect="1" noEditPoints="1"/>
            </p:cNvSpPr>
            <p:nvPr/>
          </p:nvSpPr>
          <p:spPr bwMode="auto">
            <a:xfrm>
              <a:off x="12373865" y="2632614"/>
              <a:ext cx="385241" cy="2952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cxnSp>
          <p:nvCxnSpPr>
            <p:cNvPr id="125" name="Straight Arrow Connector 124">
              <a:extLst>
                <a:ext uri="{FF2B5EF4-FFF2-40B4-BE49-F238E27FC236}">
                  <a16:creationId xmlns:a16="http://schemas.microsoft.com/office/drawing/2014/main" id="{748F9610-FE63-4787-A434-D7ED707F0746}"/>
                </a:ext>
              </a:extLst>
            </p:cNvPr>
            <p:cNvCxnSpPr>
              <a:cxnSpLocks/>
            </p:cNvCxnSpPr>
            <p:nvPr/>
          </p:nvCxnSpPr>
          <p:spPr>
            <a:xfrm flipV="1">
              <a:off x="12566486" y="2113699"/>
              <a:ext cx="0" cy="309550"/>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F2DD5525-9C5D-42B7-B07A-83DCDF1616F9}"/>
                </a:ext>
              </a:extLst>
            </p:cNvPr>
            <p:cNvGrpSpPr/>
            <p:nvPr/>
          </p:nvGrpSpPr>
          <p:grpSpPr>
            <a:xfrm>
              <a:off x="12127848" y="1240971"/>
              <a:ext cx="877275" cy="877275"/>
              <a:chOff x="8436629" y="405637"/>
              <a:chExt cx="598142" cy="598142"/>
            </a:xfrm>
          </p:grpSpPr>
          <p:sp>
            <p:nvSpPr>
              <p:cNvPr id="127" name="Oval 126">
                <a:extLst>
                  <a:ext uri="{FF2B5EF4-FFF2-40B4-BE49-F238E27FC236}">
                    <a16:creationId xmlns:a16="http://schemas.microsoft.com/office/drawing/2014/main" id="{9F24D66E-DD38-4873-BBC6-B86451F3DC55}"/>
                  </a:ext>
                </a:extLst>
              </p:cNvPr>
              <p:cNvSpPr/>
              <p:nvPr/>
            </p:nvSpPr>
            <p:spPr bwMode="auto">
              <a:xfrm>
                <a:off x="8436629" y="405637"/>
                <a:ext cx="598142" cy="598142"/>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128" name="Group 127">
                <a:extLst>
                  <a:ext uri="{FF2B5EF4-FFF2-40B4-BE49-F238E27FC236}">
                    <a16:creationId xmlns:a16="http://schemas.microsoft.com/office/drawing/2014/main" id="{4A1594E7-C77E-4F74-9627-1328ADB87154}"/>
                  </a:ext>
                </a:extLst>
              </p:cNvPr>
              <p:cNvGrpSpPr/>
              <p:nvPr/>
            </p:nvGrpSpPr>
            <p:grpSpPr>
              <a:xfrm>
                <a:off x="8436629" y="518051"/>
                <a:ext cx="595041" cy="437163"/>
                <a:chOff x="6461045" y="518508"/>
                <a:chExt cx="595041" cy="437163"/>
              </a:xfrm>
              <a:effectLst>
                <a:outerShdw blurRad="76200" dist="38100" dir="5400000" algn="t" rotWithShape="0">
                  <a:prstClr val="black">
                    <a:alpha val="10000"/>
                  </a:prstClr>
                </a:outerShdw>
              </a:effectLst>
            </p:grpSpPr>
            <p:sp>
              <p:nvSpPr>
                <p:cNvPr id="129" name="people_4" title="Icon of a person">
                  <a:extLst>
                    <a:ext uri="{FF2B5EF4-FFF2-40B4-BE49-F238E27FC236}">
                      <a16:creationId xmlns:a16="http://schemas.microsoft.com/office/drawing/2014/main" id="{D75AB500-A969-4CB1-BDF9-FFC22897AF46}"/>
                    </a:ext>
                  </a:extLst>
                </p:cNvPr>
                <p:cNvSpPr>
                  <a:spLocks noChangeAspect="1" noEditPoints="1"/>
                </p:cNvSpPr>
                <p:nvPr/>
              </p:nvSpPr>
              <p:spPr bwMode="auto">
                <a:xfrm>
                  <a:off x="6679550" y="51850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130" name="TextBox 129">
                  <a:extLst>
                    <a:ext uri="{FF2B5EF4-FFF2-40B4-BE49-F238E27FC236}">
                      <a16:creationId xmlns:a16="http://schemas.microsoft.com/office/drawing/2014/main" id="{8CA0F5D9-08E2-472F-A51B-FD45C7DC51AC}"/>
                    </a:ext>
                  </a:extLst>
                </p:cNvPr>
                <p:cNvSpPr txBox="1"/>
                <p:nvPr/>
              </p:nvSpPr>
              <p:spPr>
                <a:xfrm>
                  <a:off x="6461045" y="709450"/>
                  <a:ext cx="595041" cy="246221"/>
                </a:xfrm>
                <a:prstGeom prst="rect">
                  <a:avLst/>
                </a:prstGeom>
                <a:noFill/>
              </p:spPr>
              <p:txBody>
                <a:bodyPr wrap="square" lIns="0" tIns="0" rIns="0" bIns="0" rtlCol="0">
                  <a:spAutoFit/>
                </a:bodyPr>
                <a:lstStyle/>
                <a:p>
                  <a:pPr algn="ctr" defTabSz="914396"/>
                  <a:r>
                    <a:rPr lang="en-US" sz="800" dirty="0">
                      <a:solidFill>
                        <a:srgbClr val="000000"/>
                      </a:solidFill>
                      <a:latin typeface="Segoe UI"/>
                    </a:rPr>
                    <a:t>Patient Insight </a:t>
                  </a:r>
                  <a:r>
                    <a:rPr lang="en-US" sz="800" dirty="0" err="1">
                      <a:solidFill>
                        <a:srgbClr val="000000"/>
                      </a:solidFill>
                      <a:latin typeface="Segoe UI"/>
                    </a:rPr>
                    <a:t>Mgr</a:t>
                  </a:r>
                  <a:endParaRPr lang="en-US" sz="800" dirty="0">
                    <a:solidFill>
                      <a:srgbClr val="000000"/>
                    </a:solidFill>
                    <a:latin typeface="Segoe UI"/>
                  </a:endParaRPr>
                </a:p>
              </p:txBody>
            </p:sp>
          </p:grpSp>
        </p:grpSp>
      </p:grpSp>
      <p:cxnSp>
        <p:nvCxnSpPr>
          <p:cNvPr id="13" name="Straight Arrow Connector 12">
            <a:extLst>
              <a:ext uri="{FF2B5EF4-FFF2-40B4-BE49-F238E27FC236}">
                <a16:creationId xmlns:a16="http://schemas.microsoft.com/office/drawing/2014/main" id="{1ACC4163-B6AB-4D46-A1C2-60F5112DE754}"/>
              </a:ext>
            </a:extLst>
          </p:cNvPr>
          <p:cNvCxnSpPr>
            <a:cxnSpLocks/>
            <a:stCxn id="269" idx="1"/>
            <a:endCxn id="131" idx="2"/>
          </p:cNvCxnSpPr>
          <p:nvPr/>
        </p:nvCxnSpPr>
        <p:spPr>
          <a:xfrm rot="10800000">
            <a:off x="5125558" y="3016211"/>
            <a:ext cx="2369807" cy="351614"/>
          </a:xfrm>
          <a:prstGeom prst="bentConnector2">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57906AE-F3EF-4800-8DC0-93C44B492A5C}"/>
              </a:ext>
            </a:extLst>
          </p:cNvPr>
          <p:cNvSpPr txBox="1"/>
          <p:nvPr/>
        </p:nvSpPr>
        <p:spPr>
          <a:xfrm>
            <a:off x="1313588" y="4117754"/>
            <a:ext cx="982646" cy="215444"/>
          </a:xfrm>
          <a:prstGeom prst="rect">
            <a:avLst/>
          </a:prstGeom>
          <a:noFill/>
        </p:spPr>
        <p:txBody>
          <a:bodyPr wrap="square" lIns="0" tIns="0" rIns="0" bIns="0" rtlCol="0">
            <a:spAutoFit/>
          </a:bodyPr>
          <a:lstStyle/>
          <a:p>
            <a:pPr algn="l"/>
            <a:r>
              <a:rPr lang="en-US" sz="1400" dirty="0">
                <a:solidFill>
                  <a:srgbClr val="FF0000"/>
                </a:solidFill>
              </a:rPr>
              <a:t>Patient Only</a:t>
            </a:r>
          </a:p>
        </p:txBody>
      </p:sp>
      <p:cxnSp>
        <p:nvCxnSpPr>
          <p:cNvPr id="11" name="Connector: Curved 10">
            <a:extLst>
              <a:ext uri="{FF2B5EF4-FFF2-40B4-BE49-F238E27FC236}">
                <a16:creationId xmlns:a16="http://schemas.microsoft.com/office/drawing/2014/main" id="{0DADA86D-0C23-4D52-BC32-FFC687667CB7}"/>
              </a:ext>
            </a:extLst>
          </p:cNvPr>
          <p:cNvCxnSpPr>
            <a:cxnSpLocks/>
            <a:stCxn id="4" idx="0"/>
          </p:cNvCxnSpPr>
          <p:nvPr/>
        </p:nvCxnSpPr>
        <p:spPr>
          <a:xfrm rot="5400000" flipH="1" flipV="1">
            <a:off x="1905926" y="3836043"/>
            <a:ext cx="180696" cy="382726"/>
          </a:xfrm>
          <a:prstGeom prst="curvedConnector2">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256C3B6-30F7-4D84-AE3A-4B14F47E92EA}"/>
              </a:ext>
            </a:extLst>
          </p:cNvPr>
          <p:cNvSpPr txBox="1"/>
          <p:nvPr/>
        </p:nvSpPr>
        <p:spPr>
          <a:xfrm>
            <a:off x="10869931" y="6282061"/>
            <a:ext cx="1169584" cy="430887"/>
          </a:xfrm>
          <a:prstGeom prst="rect">
            <a:avLst/>
          </a:prstGeom>
          <a:noFill/>
        </p:spPr>
        <p:txBody>
          <a:bodyPr wrap="square" lIns="0" tIns="0" rIns="0" bIns="0" rtlCol="0">
            <a:spAutoFit/>
          </a:bodyPr>
          <a:lstStyle/>
          <a:p>
            <a:pPr algn="l"/>
            <a:r>
              <a:rPr lang="en-US" sz="1400" dirty="0">
                <a:solidFill>
                  <a:srgbClr val="FF0000"/>
                </a:solidFill>
              </a:rPr>
              <a:t>Patient &amp;</a:t>
            </a:r>
          </a:p>
          <a:p>
            <a:pPr algn="l"/>
            <a:r>
              <a:rPr lang="en-US" sz="1400" dirty="0">
                <a:solidFill>
                  <a:srgbClr val="FF0000"/>
                </a:solidFill>
              </a:rPr>
              <a:t>Appointments</a:t>
            </a:r>
          </a:p>
        </p:txBody>
      </p:sp>
      <p:cxnSp>
        <p:nvCxnSpPr>
          <p:cNvPr id="19" name="Connector: Curved 18">
            <a:extLst>
              <a:ext uri="{FF2B5EF4-FFF2-40B4-BE49-F238E27FC236}">
                <a16:creationId xmlns:a16="http://schemas.microsoft.com/office/drawing/2014/main" id="{8CF178E8-8DA3-46D0-9D5F-0C88A5582273}"/>
              </a:ext>
            </a:extLst>
          </p:cNvPr>
          <p:cNvCxnSpPr>
            <a:cxnSpLocks/>
            <a:stCxn id="2" idx="3"/>
          </p:cNvCxnSpPr>
          <p:nvPr/>
        </p:nvCxnSpPr>
        <p:spPr>
          <a:xfrm flipH="1" flipV="1">
            <a:off x="11898721" y="6032011"/>
            <a:ext cx="49830" cy="477332"/>
          </a:xfrm>
          <a:prstGeom prst="curvedConnector4">
            <a:avLst>
              <a:gd name="adj1" fmla="val -458760"/>
              <a:gd name="adj2" fmla="val 56196"/>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325E280-9411-48D5-8D03-EBE1FFCF1776}"/>
              </a:ext>
            </a:extLst>
          </p:cNvPr>
          <p:cNvSpPr txBox="1"/>
          <p:nvPr/>
        </p:nvSpPr>
        <p:spPr>
          <a:xfrm>
            <a:off x="641931" y="2788102"/>
            <a:ext cx="3733300" cy="507831"/>
          </a:xfrm>
          <a:prstGeom prst="rect">
            <a:avLst/>
          </a:prstGeom>
          <a:noFill/>
        </p:spPr>
        <p:txBody>
          <a:bodyPr wrap="square" lIns="0" tIns="0" rIns="0" bIns="0" rtlCol="0">
            <a:spAutoFit/>
          </a:bodyPr>
          <a:lstStyle/>
          <a:p>
            <a:pPr algn="l"/>
            <a:r>
              <a:rPr lang="en-US" sz="1100" dirty="0">
                <a:gradFill>
                  <a:gsLst>
                    <a:gs pos="2917">
                      <a:schemeClr val="tx1"/>
                    </a:gs>
                    <a:gs pos="30000">
                      <a:schemeClr val="tx1"/>
                    </a:gs>
                  </a:gsLst>
                  <a:lin ang="5400000" scaled="0"/>
                </a:gradFill>
              </a:rPr>
              <a:t>* The use of the Microsoft Azure FHIR PQ Connector may or may not be the appropriate ingestion mechanism depending on data volume and complexity</a:t>
            </a:r>
          </a:p>
        </p:txBody>
      </p:sp>
      <p:sp>
        <p:nvSpPr>
          <p:cNvPr id="12" name="TextBox 11">
            <a:extLst>
              <a:ext uri="{FF2B5EF4-FFF2-40B4-BE49-F238E27FC236}">
                <a16:creationId xmlns:a16="http://schemas.microsoft.com/office/drawing/2014/main" id="{D280331D-CC1D-4D90-967F-9E340B731811}"/>
              </a:ext>
            </a:extLst>
          </p:cNvPr>
          <p:cNvSpPr txBox="1"/>
          <p:nvPr/>
        </p:nvSpPr>
        <p:spPr>
          <a:xfrm>
            <a:off x="11873253" y="5743084"/>
            <a:ext cx="8496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08092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B8E9CE-A719-4D4E-A02D-41DDB230AA95}"/>
              </a:ext>
            </a:extLst>
          </p:cNvPr>
          <p:cNvSpPr>
            <a:spLocks noGrp="1"/>
          </p:cNvSpPr>
          <p:nvPr>
            <p:ph type="ftr" sz="quarter" idx="3"/>
          </p:nvPr>
        </p:nvSpPr>
        <p:spPr/>
        <p:txBody>
          <a:bodyPr/>
          <a:lstStyle/>
          <a:p>
            <a:pPr defTabSz="914396"/>
            <a:r>
              <a:rPr lang="en-US">
                <a:solidFill>
                  <a:srgbClr val="FFFFFF">
                    <a:lumMod val="65000"/>
                  </a:srgbClr>
                </a:solidFill>
                <a:latin typeface="Segoe UI"/>
              </a:rPr>
              <a:t>© Microsoft Corporation                                                                                  								</a:t>
            </a:r>
          </a:p>
        </p:txBody>
      </p:sp>
      <p:sp>
        <p:nvSpPr>
          <p:cNvPr id="3" name="Title 4">
            <a:extLst>
              <a:ext uri="{FF2B5EF4-FFF2-40B4-BE49-F238E27FC236}">
                <a16:creationId xmlns:a16="http://schemas.microsoft.com/office/drawing/2014/main" id="{E89EA2DD-308D-4DAA-8FCC-577DBCDC365C}"/>
              </a:ext>
            </a:extLst>
          </p:cNvPr>
          <p:cNvSpPr txBox="1">
            <a:spLocks/>
          </p:cNvSpPr>
          <p:nvPr/>
        </p:nvSpPr>
        <p:spPr>
          <a:xfrm>
            <a:off x="612028" y="517991"/>
            <a:ext cx="6734279" cy="501197"/>
          </a:xfrm>
          <a:prstGeom prst="rect">
            <a:avLst/>
          </a:prstGeom>
        </p:spPr>
        <p:txBody>
          <a:bodyPr vert="horz" wrap="square" lIns="0" tIns="0" rIns="0" bIns="0" rtlCol="0" anchor="b" anchorCtr="0">
            <a:noAutofit/>
          </a:bodyPr>
          <a:lstStyle>
            <a:lvl1pPr algn="l" defTabSz="932742" rtl="0" eaLnBrk="1" latinLnBrk="0" hangingPunct="1">
              <a:lnSpc>
                <a:spcPts val="3136"/>
              </a:lnSpc>
              <a:spcBef>
                <a:spcPct val="0"/>
              </a:spcBef>
              <a:buNone/>
              <a:defRPr lang="en-US" sz="2745" b="0" kern="1200" cap="none" spc="-50" baseline="0">
                <a:ln w="3175">
                  <a:noFill/>
                </a:ln>
                <a:solidFill>
                  <a:schemeClr val="tx1"/>
                </a:solidFill>
                <a:effectLst/>
                <a:latin typeface="+mj-lt"/>
                <a:ea typeface="+mn-ea"/>
                <a:cs typeface="Segoe UI" pitchFamily="34" charset="0"/>
              </a:defRPr>
            </a:lvl1pPr>
          </a:lstStyle>
          <a:p>
            <a:pPr defTabSz="932739">
              <a:lnSpc>
                <a:spcPct val="100000"/>
              </a:lnSpc>
            </a:pPr>
            <a:r>
              <a:rPr lang="en-US" sz="2727" dirty="0">
                <a:solidFill>
                  <a:srgbClr val="243A5E"/>
                </a:solidFill>
                <a:effectLst>
                  <a:outerShdw blurRad="50800" dist="38100" dir="5400000" algn="t" rotWithShape="0">
                    <a:prstClr val="black">
                      <a:alpha val="10000"/>
                    </a:prstClr>
                  </a:outerShdw>
                </a:effectLst>
                <a:latin typeface="Segoe UI Semibold"/>
                <a:cs typeface="Segoe UI"/>
              </a:rPr>
              <a:t>Missed Appointment Patient Outreach</a:t>
            </a:r>
          </a:p>
          <a:p>
            <a:pPr defTabSz="932739">
              <a:lnSpc>
                <a:spcPct val="100000"/>
              </a:lnSpc>
            </a:pPr>
            <a:r>
              <a:rPr lang="en-US" sz="1636" dirty="0">
                <a:solidFill>
                  <a:srgbClr val="243A5E"/>
                </a:solidFill>
                <a:effectLst>
                  <a:outerShdw blurRad="50800" dist="38100" dir="5400000" algn="t" rotWithShape="0">
                    <a:prstClr val="black">
                      <a:alpha val="10000"/>
                    </a:prstClr>
                  </a:outerShdw>
                </a:effectLst>
                <a:latin typeface="Segoe UI Semibold"/>
                <a:cs typeface="Segoe UI"/>
              </a:rPr>
              <a:t>Data Flow</a:t>
            </a:r>
          </a:p>
        </p:txBody>
      </p:sp>
      <p:pic>
        <p:nvPicPr>
          <p:cNvPr id="8" name="Picture 7">
            <a:extLst>
              <a:ext uri="{FF2B5EF4-FFF2-40B4-BE49-F238E27FC236}">
                <a16:creationId xmlns:a16="http://schemas.microsoft.com/office/drawing/2014/main" id="{259D2754-6983-4031-938E-DEB1343BC08B}"/>
              </a:ext>
            </a:extLst>
          </p:cNvPr>
          <p:cNvPicPr>
            <a:picLocks noChangeAspect="1"/>
          </p:cNvPicPr>
          <p:nvPr/>
        </p:nvPicPr>
        <p:blipFill>
          <a:blip r:embed="rId3"/>
          <a:stretch>
            <a:fillRect/>
          </a:stretch>
        </p:blipFill>
        <p:spPr>
          <a:xfrm>
            <a:off x="494595" y="1174965"/>
            <a:ext cx="11153119" cy="5308690"/>
          </a:xfrm>
          <a:prstGeom prst="rect">
            <a:avLst/>
          </a:prstGeom>
        </p:spPr>
      </p:pic>
    </p:spTree>
    <p:extLst>
      <p:ext uri="{BB962C8B-B14F-4D97-AF65-F5344CB8AC3E}">
        <p14:creationId xmlns:p14="http://schemas.microsoft.com/office/powerpoint/2010/main" val="3719552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40866-0A90-4538-AEB4-745BA2B9A9FF}"/>
              </a:ext>
            </a:extLst>
          </p:cNvPr>
          <p:cNvSpPr>
            <a:spLocks noGrp="1"/>
          </p:cNvSpPr>
          <p:nvPr>
            <p:ph type="title"/>
          </p:nvPr>
        </p:nvSpPr>
        <p:spPr>
          <a:xfrm>
            <a:off x="584200" y="2025650"/>
            <a:ext cx="4161981" cy="1107996"/>
          </a:xfrm>
        </p:spPr>
        <p:txBody>
          <a:bodyPr/>
          <a:lstStyle/>
          <a:p>
            <a:r>
              <a:rPr lang="en-US" dirty="0"/>
              <a:t>Microsoft Cloud for Healthcare</a:t>
            </a:r>
          </a:p>
        </p:txBody>
      </p:sp>
      <p:sp>
        <p:nvSpPr>
          <p:cNvPr id="3" name="Text Placeholder 2">
            <a:extLst>
              <a:ext uri="{FF2B5EF4-FFF2-40B4-BE49-F238E27FC236}">
                <a16:creationId xmlns:a16="http://schemas.microsoft.com/office/drawing/2014/main" id="{80B20705-077C-442D-8D2E-CA8C2484C69A}"/>
              </a:ext>
            </a:extLst>
          </p:cNvPr>
          <p:cNvSpPr>
            <a:spLocks noGrp="1"/>
          </p:cNvSpPr>
          <p:nvPr>
            <p:ph type="body" sz="quarter" idx="10"/>
          </p:nvPr>
        </p:nvSpPr>
        <p:spPr>
          <a:xfrm>
            <a:off x="584200" y="3535541"/>
            <a:ext cx="4162425" cy="338554"/>
          </a:xfrm>
        </p:spPr>
        <p:txBody>
          <a:bodyPr/>
          <a:lstStyle/>
          <a:p>
            <a:r>
              <a:rPr lang="en-US" dirty="0"/>
              <a:t>Capability Landscape</a:t>
            </a:r>
          </a:p>
        </p:txBody>
      </p:sp>
    </p:spTree>
    <p:extLst>
      <p:ext uri="{BB962C8B-B14F-4D97-AF65-F5344CB8AC3E}">
        <p14:creationId xmlns:p14="http://schemas.microsoft.com/office/powerpoint/2010/main" val="25861589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9">
            <a:extLst>
              <a:ext uri="{FF2B5EF4-FFF2-40B4-BE49-F238E27FC236}">
                <a16:creationId xmlns:a16="http://schemas.microsoft.com/office/drawing/2014/main" id="{373A619D-3B99-4128-A525-6944A2AEEC4F}"/>
              </a:ext>
            </a:extLst>
          </p:cNvPr>
          <p:cNvSpPr>
            <a:spLocks noGrp="1"/>
          </p:cNvSpPr>
          <p:nvPr>
            <p:ph type="title"/>
          </p:nvPr>
        </p:nvSpPr>
        <p:spPr>
          <a:xfrm>
            <a:off x="1419578" y="366551"/>
            <a:ext cx="9352845" cy="430887"/>
          </a:xfrm>
          <a:noFill/>
        </p:spPr>
        <p:txBody>
          <a:bodyPr/>
          <a:lstStyle/>
          <a:p>
            <a:pPr algn="ctr"/>
            <a:r>
              <a:rPr lang="en-IN" sz="2800"/>
              <a:t>Microsoft Cloud for Healthcare - Conceptual Architecture </a:t>
            </a:r>
          </a:p>
        </p:txBody>
      </p:sp>
      <p:grpSp>
        <p:nvGrpSpPr>
          <p:cNvPr id="36" name="Group 35">
            <a:extLst>
              <a:ext uri="{FF2B5EF4-FFF2-40B4-BE49-F238E27FC236}">
                <a16:creationId xmlns:a16="http://schemas.microsoft.com/office/drawing/2014/main" id="{28F338E8-FB85-4E0B-83FE-75D935A05508}"/>
              </a:ext>
            </a:extLst>
          </p:cNvPr>
          <p:cNvGrpSpPr/>
          <p:nvPr/>
        </p:nvGrpSpPr>
        <p:grpSpPr>
          <a:xfrm>
            <a:off x="194296" y="1719053"/>
            <a:ext cx="11803407" cy="1606934"/>
            <a:chOff x="194296" y="1645683"/>
            <a:chExt cx="11803407" cy="1606934"/>
          </a:xfrm>
        </p:grpSpPr>
        <p:sp>
          <p:nvSpPr>
            <p:cNvPr id="7" name="Rectangle 6">
              <a:extLst>
                <a:ext uri="{FF2B5EF4-FFF2-40B4-BE49-F238E27FC236}">
                  <a16:creationId xmlns:a16="http://schemas.microsoft.com/office/drawing/2014/main" id="{9C27825D-D99A-4C5B-9A80-EFAEA705F3F9}"/>
                </a:ext>
              </a:extLst>
            </p:cNvPr>
            <p:cNvSpPr/>
            <p:nvPr/>
          </p:nvSpPr>
          <p:spPr>
            <a:xfrm>
              <a:off x="194296" y="1645683"/>
              <a:ext cx="11803407" cy="1606934"/>
            </a:xfrm>
            <a:prstGeom prst="rect">
              <a:avLst/>
            </a:prstGeom>
            <a:solidFill>
              <a:schemeClr val="bg1">
                <a:alpha val="86000"/>
              </a:schemeClr>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43A5E"/>
                  </a:solidFill>
                  <a:effectLst/>
                  <a:uLnTx/>
                  <a:uFillTx/>
                  <a:latin typeface="Segoe UI Semibold"/>
                  <a:ea typeface="+mn-ea"/>
                  <a:cs typeface="+mn-cs"/>
                </a:rPr>
                <a:t>Partner ecosystem</a:t>
              </a:r>
            </a:p>
          </p:txBody>
        </p:sp>
        <p:sp>
          <p:nvSpPr>
            <p:cNvPr id="8" name="!!Improved health outcomes1">
              <a:extLst>
                <a:ext uri="{FF2B5EF4-FFF2-40B4-BE49-F238E27FC236}">
                  <a16:creationId xmlns:a16="http://schemas.microsoft.com/office/drawing/2014/main" id="{53591641-4023-410D-9345-99878FEAA213}"/>
                </a:ext>
              </a:extLst>
            </p:cNvPr>
            <p:cNvSpPr/>
            <p:nvPr/>
          </p:nvSpPr>
          <p:spPr>
            <a:xfrm>
              <a:off x="279398" y="2077162"/>
              <a:ext cx="3825572" cy="109661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C000"/>
                  </a:solidFill>
                  <a:effectLst/>
                  <a:uLnTx/>
                  <a:uFillTx/>
                  <a:latin typeface="Segoe UI Semibold"/>
                  <a:ea typeface="+mn-ea"/>
                  <a:cs typeface="+mn-cs"/>
                </a:rPr>
                <a:t>Enhance patient engagement</a:t>
              </a:r>
            </a:p>
          </p:txBody>
        </p:sp>
        <p:sp>
          <p:nvSpPr>
            <p:cNvPr id="9" name="!!Improved health outcomes">
              <a:extLst>
                <a:ext uri="{FF2B5EF4-FFF2-40B4-BE49-F238E27FC236}">
                  <a16:creationId xmlns:a16="http://schemas.microsoft.com/office/drawing/2014/main" id="{5AB8E26C-37AE-40F0-8A0D-02F666F92D21}"/>
                </a:ext>
              </a:extLst>
            </p:cNvPr>
            <p:cNvSpPr/>
            <p:nvPr/>
          </p:nvSpPr>
          <p:spPr>
            <a:xfrm>
              <a:off x="4183214" y="2077162"/>
              <a:ext cx="3825572" cy="109660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Empower health team collaboration</a:t>
              </a:r>
            </a:p>
          </p:txBody>
        </p:sp>
        <p:sp>
          <p:nvSpPr>
            <p:cNvPr id="10" name="!!Improved health outcomes">
              <a:extLst>
                <a:ext uri="{FF2B5EF4-FFF2-40B4-BE49-F238E27FC236}">
                  <a16:creationId xmlns:a16="http://schemas.microsoft.com/office/drawing/2014/main" id="{C9F0DF5A-7DAF-4C4B-84AF-E8D79A18C310}"/>
                </a:ext>
              </a:extLst>
            </p:cNvPr>
            <p:cNvSpPr/>
            <p:nvPr/>
          </p:nvSpPr>
          <p:spPr>
            <a:xfrm>
              <a:off x="8080652" y="2077162"/>
              <a:ext cx="3825572" cy="109660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Improve clinical and operational insights</a:t>
              </a:r>
            </a:p>
          </p:txBody>
        </p:sp>
        <p:grpSp>
          <p:nvGrpSpPr>
            <p:cNvPr id="11" name="Group 10">
              <a:extLst>
                <a:ext uri="{FF2B5EF4-FFF2-40B4-BE49-F238E27FC236}">
                  <a16:creationId xmlns:a16="http://schemas.microsoft.com/office/drawing/2014/main" id="{2B99C049-5F0A-452D-88ED-039AAA4AC444}"/>
                </a:ext>
              </a:extLst>
            </p:cNvPr>
            <p:cNvGrpSpPr/>
            <p:nvPr/>
          </p:nvGrpSpPr>
          <p:grpSpPr>
            <a:xfrm>
              <a:off x="342269" y="2453692"/>
              <a:ext cx="3699830" cy="628076"/>
              <a:chOff x="353959" y="2109338"/>
              <a:chExt cx="3699830" cy="628076"/>
            </a:xfrm>
          </p:grpSpPr>
          <p:sp>
            <p:nvSpPr>
              <p:cNvPr id="12" name="!!PATIENT ENGAGEMENT">
                <a:extLst>
                  <a:ext uri="{FF2B5EF4-FFF2-40B4-BE49-F238E27FC236}">
                    <a16:creationId xmlns:a16="http://schemas.microsoft.com/office/drawing/2014/main" id="{152A1849-F45E-4B5F-A9D7-1620D81B71D0}"/>
                  </a:ext>
                </a:extLst>
              </p:cNvPr>
              <p:cNvSpPr>
                <a:spLocks/>
              </p:cNvSpPr>
              <p:nvPr/>
            </p:nvSpPr>
            <p:spPr>
              <a:xfrm>
                <a:off x="2853656"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Virtual </a:t>
                </a:r>
              </a:p>
              <a:p>
                <a:pPr marL="0" marR="0" lvl="0" indent="0" algn="ctr" defTabSz="896215" rtl="0" eaLnBrk="1" fontAlgn="auto" latinLnBrk="0" hangingPunct="1">
                  <a:lnSpc>
                    <a:spcPct val="100000"/>
                  </a:lnSpc>
                  <a:spcBef>
                    <a:spcPts val="0"/>
                  </a:spcBef>
                  <a:spcAft>
                    <a:spcPts val="0"/>
                  </a:spcAft>
                  <a:buClrTx/>
                  <a:buSzTx/>
                  <a:buFontTx/>
                  <a:buNone/>
                  <a:tabLst/>
                  <a:defRPr/>
                </a:pPr>
                <a:r>
                  <a:rPr lang="en-US" sz="1200">
                    <a:solidFill>
                      <a:srgbClr val="0078D4"/>
                    </a:solidFill>
                    <a:latin typeface="Segoe UI" panose="020B0502040204020203" pitchFamily="34" charset="0"/>
                    <a:cs typeface="Segoe UI" panose="020B0502040204020203" pitchFamily="34" charset="0"/>
                  </a:rPr>
                  <a:t>h</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ealth</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13" name="!!CARE MANAGEMENT">
                <a:extLst>
                  <a:ext uri="{FF2B5EF4-FFF2-40B4-BE49-F238E27FC236}">
                    <a16:creationId xmlns:a16="http://schemas.microsoft.com/office/drawing/2014/main" id="{0E136FB2-3A05-451E-947F-43598A3664FF}"/>
                  </a:ext>
                </a:extLst>
              </p:cNvPr>
              <p:cNvSpPr>
                <a:spLocks/>
              </p:cNvSpPr>
              <p:nvPr/>
            </p:nvSpPr>
            <p:spPr>
              <a:xfrm>
                <a:off x="353959" y="2109338"/>
                <a:ext cx="1200133" cy="628076"/>
              </a:xfrm>
              <a:prstGeom prst="rect">
                <a:avLst/>
              </a:prstGeom>
              <a:solidFill>
                <a:srgbClr val="FFE78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Personalized </a:t>
                </a:r>
              </a:p>
              <a:p>
                <a:pPr marL="0" marR="0" lvl="0" indent="0" algn="ctr" defTabSz="896215"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panose="020B0502040204020203" pitchFamily="34" charset="0"/>
                    <a:cs typeface="Segoe UI" panose="020B0502040204020203" pitchFamily="34" charset="0"/>
                  </a:rPr>
                  <a:t>c</a:t>
                </a:r>
                <a:r>
                  <a:rPr kumimoji="0" lang="en-US" sz="120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are</a:t>
                </a:r>
              </a:p>
            </p:txBody>
          </p:sp>
          <p:sp>
            <p:nvSpPr>
              <p:cNvPr id="14" name="!!PATIENT ACCESS">
                <a:extLst>
                  <a:ext uri="{FF2B5EF4-FFF2-40B4-BE49-F238E27FC236}">
                    <a16:creationId xmlns:a16="http://schemas.microsoft.com/office/drawing/2014/main" id="{23295C41-B2FF-497E-B322-725428C469DB}"/>
                  </a:ext>
                </a:extLst>
              </p:cNvPr>
              <p:cNvSpPr>
                <a:spLocks/>
              </p:cNvSpPr>
              <p:nvPr/>
            </p:nvSpPr>
            <p:spPr>
              <a:xfrm>
                <a:off x="1603808"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18288" rIns="91440"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Patient </a:t>
                </a:r>
              </a:p>
              <a:p>
                <a:pPr marL="0" marR="0" lvl="0" indent="0" algn="ctr" defTabSz="896215" rtl="0" eaLnBrk="1" fontAlgn="auto" latinLnBrk="0" hangingPunct="1">
                  <a:lnSpc>
                    <a:spcPct val="100000"/>
                  </a:lnSpc>
                  <a:spcBef>
                    <a:spcPts val="0"/>
                  </a:spcBef>
                  <a:spcAft>
                    <a:spcPts val="0"/>
                  </a:spcAft>
                  <a:buClrTx/>
                  <a:buSzTx/>
                  <a:buFontTx/>
                  <a:buNone/>
                  <a:tabLst/>
                  <a:defRPr/>
                </a:pPr>
                <a:r>
                  <a:rPr lang="en-US" sz="1200" err="1">
                    <a:solidFill>
                      <a:srgbClr val="0078D4"/>
                    </a:solidFill>
                    <a:latin typeface="Segoe UI" panose="020B0502040204020203" pitchFamily="34" charset="0"/>
                    <a:cs typeface="Segoe UI" panose="020B0502040204020203" pitchFamily="34" charset="0"/>
                  </a:rPr>
                  <a:t>i</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nsights</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grpSp>
        <p:grpSp>
          <p:nvGrpSpPr>
            <p:cNvPr id="15" name="Group 14">
              <a:extLst>
                <a:ext uri="{FF2B5EF4-FFF2-40B4-BE49-F238E27FC236}">
                  <a16:creationId xmlns:a16="http://schemas.microsoft.com/office/drawing/2014/main" id="{B1AB69E9-5F11-42FE-A2F6-006158139C39}"/>
                </a:ext>
              </a:extLst>
            </p:cNvPr>
            <p:cNvGrpSpPr/>
            <p:nvPr/>
          </p:nvGrpSpPr>
          <p:grpSpPr>
            <a:xfrm>
              <a:off x="4246085" y="2453692"/>
              <a:ext cx="3699830" cy="628076"/>
              <a:chOff x="353959" y="2109338"/>
              <a:chExt cx="3699830" cy="628076"/>
            </a:xfrm>
          </p:grpSpPr>
          <p:sp>
            <p:nvSpPr>
              <p:cNvPr id="16" name="!!PATIENT ENGAGEMENT">
                <a:extLst>
                  <a:ext uri="{FF2B5EF4-FFF2-40B4-BE49-F238E27FC236}">
                    <a16:creationId xmlns:a16="http://schemas.microsoft.com/office/drawing/2014/main" id="{43C9EDAA-E76B-4E11-82D4-5D5076210384}"/>
                  </a:ext>
                </a:extLst>
              </p:cNvPr>
              <p:cNvSpPr>
                <a:spLocks/>
              </p:cNvSpPr>
              <p:nvPr/>
            </p:nvSpPr>
            <p:spPr>
              <a:xfrm>
                <a:off x="2853656"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Continuous patient </a:t>
                </a:r>
                <a:r>
                  <a:rPr lang="en-US" sz="1200">
                    <a:solidFill>
                      <a:srgbClr val="0078D4"/>
                    </a:solidFill>
                    <a:latin typeface="Segoe UI" panose="020B0502040204020203" pitchFamily="34" charset="0"/>
                    <a:cs typeface="Segoe UI" panose="020B0502040204020203" pitchFamily="34" charset="0"/>
                  </a:rPr>
                  <a:t>m</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onitoring</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17" name="!!CARE MANAGEMENT">
                <a:extLst>
                  <a:ext uri="{FF2B5EF4-FFF2-40B4-BE49-F238E27FC236}">
                    <a16:creationId xmlns:a16="http://schemas.microsoft.com/office/drawing/2014/main" id="{09B66FE4-5C23-47E9-AEA2-DAA3CC35B2D1}"/>
                  </a:ext>
                </a:extLst>
              </p:cNvPr>
              <p:cNvSpPr>
                <a:spLocks/>
              </p:cNvSpPr>
              <p:nvPr/>
            </p:nvSpPr>
            <p:spPr>
              <a:xfrm>
                <a:off x="353959"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Care team </a:t>
                </a:r>
                <a:r>
                  <a:rPr lang="en-US" sz="1200">
                    <a:solidFill>
                      <a:srgbClr val="0078D4"/>
                    </a:solidFill>
                    <a:latin typeface="Segoe UI" panose="020B0502040204020203" pitchFamily="34" charset="0"/>
                    <a:cs typeface="Segoe UI" panose="020B0502040204020203" pitchFamily="34" charset="0"/>
                  </a:rPr>
                  <a:t>c</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ollaboration</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18" name="!!PATIENT ACCESS">
                <a:extLst>
                  <a:ext uri="{FF2B5EF4-FFF2-40B4-BE49-F238E27FC236}">
                    <a16:creationId xmlns:a16="http://schemas.microsoft.com/office/drawing/2014/main" id="{85AE636C-2DCA-4089-B84C-14F7735EB3F4}"/>
                  </a:ext>
                </a:extLst>
              </p:cNvPr>
              <p:cNvSpPr>
                <a:spLocks/>
              </p:cNvSpPr>
              <p:nvPr/>
            </p:nvSpPr>
            <p:spPr>
              <a:xfrm>
                <a:off x="1603808"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18288" rIns="91440"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Care </a:t>
                </a:r>
              </a:p>
              <a:p>
                <a:pPr marL="0" marR="0" lvl="0" indent="0" algn="ctr" defTabSz="896215" rtl="0" eaLnBrk="1" fontAlgn="auto" latinLnBrk="0" hangingPunct="1">
                  <a:lnSpc>
                    <a:spcPct val="100000"/>
                  </a:lnSpc>
                  <a:spcBef>
                    <a:spcPts val="0"/>
                  </a:spcBef>
                  <a:spcAft>
                    <a:spcPts val="0"/>
                  </a:spcAft>
                  <a:buClrTx/>
                  <a:buSzTx/>
                  <a:buFontTx/>
                  <a:buNone/>
                  <a:tabLst/>
                  <a:defRPr/>
                </a:pPr>
                <a:r>
                  <a:rPr lang="en-US" sz="1200">
                    <a:solidFill>
                      <a:srgbClr val="0078D4"/>
                    </a:solidFill>
                    <a:latin typeface="Segoe UI" panose="020B0502040204020203" pitchFamily="34" charset="0"/>
                    <a:cs typeface="Segoe UI" panose="020B0502040204020203" pitchFamily="34" charset="0"/>
                  </a:rPr>
                  <a:t>c</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oordination</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grpSp>
        <p:grpSp>
          <p:nvGrpSpPr>
            <p:cNvPr id="19" name="Group 18">
              <a:extLst>
                <a:ext uri="{FF2B5EF4-FFF2-40B4-BE49-F238E27FC236}">
                  <a16:creationId xmlns:a16="http://schemas.microsoft.com/office/drawing/2014/main" id="{6FA0300E-70AA-4153-AB8D-E30B5655DED2}"/>
                </a:ext>
              </a:extLst>
            </p:cNvPr>
            <p:cNvGrpSpPr/>
            <p:nvPr/>
          </p:nvGrpSpPr>
          <p:grpSpPr>
            <a:xfrm>
              <a:off x="8143523" y="2453692"/>
              <a:ext cx="3699830" cy="628076"/>
              <a:chOff x="353959" y="2109338"/>
              <a:chExt cx="3699830" cy="628076"/>
            </a:xfrm>
          </p:grpSpPr>
          <p:sp>
            <p:nvSpPr>
              <p:cNvPr id="20" name="!!PATIENT ENGAGEMENT">
                <a:extLst>
                  <a:ext uri="{FF2B5EF4-FFF2-40B4-BE49-F238E27FC236}">
                    <a16:creationId xmlns:a16="http://schemas.microsoft.com/office/drawing/2014/main" id="{B31A3430-412A-4970-BC8A-9D137DD30AE8}"/>
                  </a:ext>
                </a:extLst>
              </p:cNvPr>
              <p:cNvSpPr>
                <a:spLocks/>
              </p:cNvSpPr>
              <p:nvPr/>
            </p:nvSpPr>
            <p:spPr>
              <a:xfrm>
                <a:off x="2853656"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Operational analytics</a:t>
                </a:r>
              </a:p>
            </p:txBody>
          </p:sp>
          <p:sp>
            <p:nvSpPr>
              <p:cNvPr id="21" name="!!CARE MANAGEMENT">
                <a:extLst>
                  <a:ext uri="{FF2B5EF4-FFF2-40B4-BE49-F238E27FC236}">
                    <a16:creationId xmlns:a16="http://schemas.microsoft.com/office/drawing/2014/main" id="{2D529F18-7EE9-4885-A7D3-B3240C9907CB}"/>
                  </a:ext>
                </a:extLst>
              </p:cNvPr>
              <p:cNvSpPr>
                <a:spLocks/>
              </p:cNvSpPr>
              <p:nvPr/>
            </p:nvSpPr>
            <p:spPr>
              <a:xfrm>
                <a:off x="353959"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18288" tIns="18288" rIns="18288"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Data interoperability</a:t>
                </a:r>
                <a:endParaRPr kumimoji="0" lang="en-IN"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22" name="!!PATIENT ACCESS">
                <a:extLst>
                  <a:ext uri="{FF2B5EF4-FFF2-40B4-BE49-F238E27FC236}">
                    <a16:creationId xmlns:a16="http://schemas.microsoft.com/office/drawing/2014/main" id="{41A24481-FAEC-44CC-B66D-322D15792775}"/>
                  </a:ext>
                </a:extLst>
              </p:cNvPr>
              <p:cNvSpPr>
                <a:spLocks/>
              </p:cNvSpPr>
              <p:nvPr/>
            </p:nvSpPr>
            <p:spPr>
              <a:xfrm>
                <a:off x="1603808" y="2109338"/>
                <a:ext cx="1200133" cy="628076"/>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18288" rIns="91440" bIns="18288"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Clinical </a:t>
                </a:r>
              </a:p>
              <a:p>
                <a:pPr marL="0" marR="0" lvl="0" indent="0" algn="ctr" defTabSz="896215" rtl="0" eaLnBrk="1" fontAlgn="auto" latinLnBrk="0" hangingPunct="1">
                  <a:lnSpc>
                    <a:spcPct val="100000"/>
                  </a:lnSpc>
                  <a:spcBef>
                    <a:spcPts val="0"/>
                  </a:spcBef>
                  <a:spcAft>
                    <a:spcPts val="0"/>
                  </a:spcAft>
                  <a:buClrTx/>
                  <a:buSzTx/>
                  <a:buFontTx/>
                  <a:buNone/>
                  <a:tabLst/>
                  <a:defRPr/>
                </a:pPr>
                <a:r>
                  <a:rPr lang="en-US" sz="1200">
                    <a:solidFill>
                      <a:srgbClr val="0078D4"/>
                    </a:solidFill>
                    <a:latin typeface="Segoe UI" panose="020B0502040204020203" pitchFamily="34" charset="0"/>
                    <a:cs typeface="Segoe UI" panose="020B0502040204020203" pitchFamily="34" charset="0"/>
                  </a:rPr>
                  <a:t>a</a:t>
                </a:r>
                <a:r>
                  <a:rPr kumimoji="0" lang="en-US" sz="1200" b="0" i="0" u="none" strike="noStrike" kern="1200" cap="none" spc="0" normalizeH="0" baseline="0" noProof="0" err="1">
                    <a:ln>
                      <a:noFill/>
                    </a:ln>
                    <a:solidFill>
                      <a:srgbClr val="0078D4"/>
                    </a:solidFill>
                    <a:effectLst/>
                    <a:uLnTx/>
                    <a:uFillTx/>
                    <a:latin typeface="Segoe UI" panose="020B0502040204020203" pitchFamily="34" charset="0"/>
                    <a:ea typeface="+mn-ea"/>
                    <a:cs typeface="Segoe UI" panose="020B0502040204020203" pitchFamily="34" charset="0"/>
                  </a:rPr>
                  <a:t>nalytics</a:t>
                </a:r>
                <a:endParaRPr kumimoji="0" lang="en-IN"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grpSp>
      </p:grpSp>
      <p:sp>
        <p:nvSpPr>
          <p:cNvPr id="24" name="!!Health configurations">
            <a:extLst>
              <a:ext uri="{FF2B5EF4-FFF2-40B4-BE49-F238E27FC236}">
                <a16:creationId xmlns:a16="http://schemas.microsoft.com/office/drawing/2014/main" id="{F768AD23-2FB9-44F0-909E-AAAD59C84A44}"/>
              </a:ext>
            </a:extLst>
          </p:cNvPr>
          <p:cNvSpPr/>
          <p:nvPr/>
        </p:nvSpPr>
        <p:spPr>
          <a:xfrm>
            <a:off x="1083733" y="3423353"/>
            <a:ext cx="10035427"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Microsoft Cloud for Healthcare Add-On components</a:t>
            </a: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t>
            </a:r>
            <a:r>
              <a:rPr kumimoji="0" lang="en-US" sz="1200" b="0" i="0" u="none" strike="noStrike" kern="1200" cap="none" spc="0" normalizeH="0" baseline="0" noProof="0">
                <a:ln>
                  <a:noFill/>
                </a:ln>
                <a:solidFill>
                  <a:srgbClr val="FFFFFF"/>
                </a:solidFill>
                <a:effectLst/>
                <a:uLnTx/>
                <a:uFillTx/>
                <a:latin typeface="Segoe UI"/>
                <a:ea typeface="+mn-ea"/>
                <a:cs typeface="+mn-cs"/>
              </a:rPr>
              <a:t>e.g. Templates and workflows, configurations, apps, connectors, and services)</a:t>
            </a:r>
          </a:p>
        </p:txBody>
      </p:sp>
      <p:sp>
        <p:nvSpPr>
          <p:cNvPr id="25" name="!!Health configurations">
            <a:extLst>
              <a:ext uri="{FF2B5EF4-FFF2-40B4-BE49-F238E27FC236}">
                <a16:creationId xmlns:a16="http://schemas.microsoft.com/office/drawing/2014/main" id="{CF345950-2F09-4BE9-8815-C67C72301CD7}"/>
              </a:ext>
            </a:extLst>
          </p:cNvPr>
          <p:cNvSpPr/>
          <p:nvPr/>
        </p:nvSpPr>
        <p:spPr>
          <a:xfrm rot="16200000">
            <a:off x="-1010281" y="4627935"/>
            <a:ext cx="3197002" cy="787839"/>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43A5E"/>
                </a:solidFill>
                <a:effectLst/>
                <a:uLnTx/>
                <a:uFillTx/>
                <a:latin typeface="Segoe UI Semibold"/>
                <a:ea typeface="+mn-ea"/>
                <a:cs typeface="+mn-cs"/>
              </a:rPr>
              <a:t>Protected health information </a:t>
            </a:r>
            <a:r>
              <a:rPr lang="en-US" sz="1200">
                <a:solidFill>
                  <a:srgbClr val="243A5E"/>
                </a:solidFill>
                <a:latin typeface="Segoe UI"/>
              </a:rPr>
              <a:t>(PHI)</a:t>
            </a:r>
          </a:p>
        </p:txBody>
      </p:sp>
      <p:grpSp>
        <p:nvGrpSpPr>
          <p:cNvPr id="33" name="Group 32">
            <a:extLst>
              <a:ext uri="{FF2B5EF4-FFF2-40B4-BE49-F238E27FC236}">
                <a16:creationId xmlns:a16="http://schemas.microsoft.com/office/drawing/2014/main" id="{A329C126-A26B-4FDC-ABDE-C56F7521DD42}"/>
              </a:ext>
            </a:extLst>
          </p:cNvPr>
          <p:cNvGrpSpPr/>
          <p:nvPr/>
        </p:nvGrpSpPr>
        <p:grpSpPr>
          <a:xfrm>
            <a:off x="1083733" y="4135736"/>
            <a:ext cx="10035427" cy="566928"/>
            <a:chOff x="1083733" y="4121233"/>
            <a:chExt cx="10035427" cy="548640"/>
          </a:xfrm>
        </p:grpSpPr>
        <p:sp>
          <p:nvSpPr>
            <p:cNvPr id="27" name="!!Microsoft stack">
              <a:extLst>
                <a:ext uri="{FF2B5EF4-FFF2-40B4-BE49-F238E27FC236}">
                  <a16:creationId xmlns:a16="http://schemas.microsoft.com/office/drawing/2014/main" id="{90D4A89F-CA66-4E1B-952E-D52B6C88AA78}"/>
                </a:ext>
              </a:extLst>
            </p:cNvPr>
            <p:cNvSpPr/>
            <p:nvPr/>
          </p:nvSpPr>
          <p:spPr>
            <a:xfrm>
              <a:off x="1083733" y="4121233"/>
              <a:ext cx="10035427" cy="54864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45720" rIns="45720" bIns="45720" rtlCol="0" anchor="t"/>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F5594DEE-4A91-46AF-87AB-F90382702DE8}"/>
                </a:ext>
              </a:extLst>
            </p:cNvPr>
            <p:cNvGrpSpPr/>
            <p:nvPr/>
          </p:nvGrpSpPr>
          <p:grpSpPr>
            <a:xfrm>
              <a:off x="1890187" y="4238886"/>
              <a:ext cx="8422518" cy="313334"/>
              <a:chOff x="1917415" y="4238886"/>
              <a:chExt cx="8422518" cy="313334"/>
            </a:xfrm>
          </p:grpSpPr>
          <p:pic>
            <p:nvPicPr>
              <p:cNvPr id="28" name="Picture 27" descr="A close up of a logo&#10;&#10;Description automatically generated">
                <a:extLst>
                  <a:ext uri="{FF2B5EF4-FFF2-40B4-BE49-F238E27FC236}">
                    <a16:creationId xmlns:a16="http://schemas.microsoft.com/office/drawing/2014/main" id="{8380ECF7-E70F-49EF-83AC-3F2D5347C89E}"/>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1917415" y="4246008"/>
                <a:ext cx="2245230" cy="299090"/>
              </a:xfrm>
              <a:prstGeom prst="rect">
                <a:avLst/>
              </a:prstGeom>
            </p:spPr>
          </p:pic>
          <p:pic>
            <p:nvPicPr>
              <p:cNvPr id="29" name="Picture 28" descr="A picture containing drawing&#10;&#10;Description automatically generated">
                <a:extLst>
                  <a:ext uri="{FF2B5EF4-FFF2-40B4-BE49-F238E27FC236}">
                    <a16:creationId xmlns:a16="http://schemas.microsoft.com/office/drawing/2014/main" id="{615AEC0F-EFD1-49C1-A411-18EB5052759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28047" b="28047"/>
              <a:stretch/>
            </p:blipFill>
            <p:spPr>
              <a:xfrm>
                <a:off x="5384815" y="4267191"/>
                <a:ext cx="1590916" cy="256724"/>
              </a:xfrm>
              <a:prstGeom prst="rect">
                <a:avLst/>
              </a:prstGeom>
            </p:spPr>
          </p:pic>
          <p:pic>
            <p:nvPicPr>
              <p:cNvPr id="30" name="Picture 29" descr="A close up of a logo&#10;&#10;Description automatically generated">
                <a:extLst>
                  <a:ext uri="{FF2B5EF4-FFF2-40B4-BE49-F238E27FC236}">
                    <a16:creationId xmlns:a16="http://schemas.microsoft.com/office/drawing/2014/main" id="{AF841C36-5E58-4B54-82BD-48B5870CDD5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20875" b="20875"/>
              <a:stretch/>
            </p:blipFill>
            <p:spPr>
              <a:xfrm>
                <a:off x="8197901" y="4238886"/>
                <a:ext cx="2142032" cy="313334"/>
              </a:xfrm>
              <a:prstGeom prst="rect">
                <a:avLst/>
              </a:prstGeom>
            </p:spPr>
          </p:pic>
        </p:grpSp>
      </p:grpSp>
      <p:grpSp>
        <p:nvGrpSpPr>
          <p:cNvPr id="35" name="Group 34">
            <a:extLst>
              <a:ext uri="{FF2B5EF4-FFF2-40B4-BE49-F238E27FC236}">
                <a16:creationId xmlns:a16="http://schemas.microsoft.com/office/drawing/2014/main" id="{8191E2CF-EDC0-45D8-8161-C07B42804A18}"/>
              </a:ext>
            </a:extLst>
          </p:cNvPr>
          <p:cNvGrpSpPr/>
          <p:nvPr/>
        </p:nvGrpSpPr>
        <p:grpSpPr>
          <a:xfrm>
            <a:off x="1083733" y="4774967"/>
            <a:ext cx="10035427" cy="566928"/>
            <a:chOff x="1083733" y="4722027"/>
            <a:chExt cx="10035427" cy="548640"/>
          </a:xfrm>
        </p:grpSpPr>
        <p:sp>
          <p:nvSpPr>
            <p:cNvPr id="31" name="!!Cloud Computing Platform">
              <a:extLst>
                <a:ext uri="{FF2B5EF4-FFF2-40B4-BE49-F238E27FC236}">
                  <a16:creationId xmlns:a16="http://schemas.microsoft.com/office/drawing/2014/main" id="{7505CBEA-39AB-440B-803B-FEBB546B6BD7}"/>
                </a:ext>
              </a:extLst>
            </p:cNvPr>
            <p:cNvSpPr/>
            <p:nvPr/>
          </p:nvSpPr>
          <p:spPr>
            <a:xfrm>
              <a:off x="1083733" y="4722027"/>
              <a:ext cx="10035427" cy="548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32" name="Picture 31" descr="A picture containing drawing&#10;&#10;Description automatically generated">
              <a:extLst>
                <a:ext uri="{FF2B5EF4-FFF2-40B4-BE49-F238E27FC236}">
                  <a16:creationId xmlns:a16="http://schemas.microsoft.com/office/drawing/2014/main" id="{47B5A01B-D590-42DF-9F62-60C8CEC9FF04}"/>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20875" b="20875"/>
            <a:stretch/>
          </p:blipFill>
          <p:spPr>
            <a:xfrm>
              <a:off x="5230984" y="4828635"/>
              <a:ext cx="1740924" cy="335424"/>
            </a:xfrm>
            <a:prstGeom prst="rect">
              <a:avLst/>
            </a:prstGeom>
            <a:noFill/>
          </p:spPr>
        </p:pic>
      </p:grpSp>
      <p:sp>
        <p:nvSpPr>
          <p:cNvPr id="26" name="!!Microsoft Common Data">
            <a:extLst>
              <a:ext uri="{FF2B5EF4-FFF2-40B4-BE49-F238E27FC236}">
                <a16:creationId xmlns:a16="http://schemas.microsoft.com/office/drawing/2014/main" id="{5B04C11E-BC26-4C25-8833-24D48CD3E99A}"/>
              </a:ext>
            </a:extLst>
          </p:cNvPr>
          <p:cNvSpPr/>
          <p:nvPr/>
        </p:nvSpPr>
        <p:spPr>
          <a:xfrm>
            <a:off x="1083733" y="5414198"/>
            <a:ext cx="10035427"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91440" rIns="91440" bIns="91440" rtlCol="0" anchor="ctr"/>
          <a:lstStyle/>
          <a:p>
            <a:pPr marL="0" marR="0" lvl="0" indent="0" algn="ctr" defTabSz="914102" rtl="0" eaLnBrk="1" fontAlgn="base" latinLnBrk="0" hangingPunct="1">
              <a:lnSpc>
                <a:spcPct val="100000"/>
              </a:lnSpc>
              <a:spcBef>
                <a:spcPct val="0"/>
              </a:spcBef>
              <a:spcAft>
                <a:spcPts val="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Ingest, enrich, and convert with FHIR, DICOM, and IoMT</a:t>
            </a:r>
          </a:p>
          <a:p>
            <a:pPr marL="0" marR="0" lvl="0" indent="0" algn="ctr" defTabSz="914102" rtl="0" eaLnBrk="1" fontAlgn="base" latinLnBrk="0" hangingPunct="1">
              <a:lnSpc>
                <a:spcPct val="100000"/>
              </a:lnSpc>
              <a:spcBef>
                <a:spcPct val="0"/>
              </a:spcBef>
              <a:spcAft>
                <a:spcPts val="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API for FHIR </a:t>
            </a:r>
            <a:r>
              <a:rPr lang="en-US" sz="1200">
                <a:solidFill>
                  <a:srgbClr val="FFFFFF"/>
                </a:solidFill>
                <a:latin typeface="Segoe UI"/>
              </a:rPr>
              <a:t>and </a:t>
            </a:r>
            <a:r>
              <a:rPr kumimoji="0" lang="en-US" sz="1200" b="0" i="0" u="none" strike="noStrike" kern="1200" cap="none" spc="0" normalizeH="0" baseline="0" noProof="0">
                <a:ln>
                  <a:noFill/>
                </a:ln>
                <a:solidFill>
                  <a:srgbClr val="FFFFFF"/>
                </a:solidFill>
                <a:effectLst/>
                <a:uLnTx/>
                <a:uFillTx/>
                <a:latin typeface="Segoe UI"/>
                <a:ea typeface="+mn-ea"/>
                <a:cs typeface="+mn-cs"/>
              </a:rPr>
              <a:t>other connectors)</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0" name="!!Structured &amp; unstructured">
            <a:extLst>
              <a:ext uri="{FF2B5EF4-FFF2-40B4-BE49-F238E27FC236}">
                <a16:creationId xmlns:a16="http://schemas.microsoft.com/office/drawing/2014/main" id="{EDA2A835-EC8A-4329-8425-81D6827E56A0}"/>
              </a:ext>
            </a:extLst>
          </p:cNvPr>
          <p:cNvSpPr/>
          <p:nvPr/>
        </p:nvSpPr>
        <p:spPr>
          <a:xfrm>
            <a:off x="1083733" y="6053428"/>
            <a:ext cx="10040112" cy="56692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Your existing health data sources and systems</a:t>
            </a:r>
          </a:p>
          <a:p>
            <a:pPr marL="0" marR="0" lvl="0" indent="0" algn="ctr" defTabSz="914102" rtl="0" eaLnBrk="1" fontAlgn="base" latinLnBrk="0" hangingPunct="1">
              <a:lnSpc>
                <a:spcPct val="100000"/>
              </a:lnSpc>
              <a:spcBef>
                <a:spcPct val="0"/>
              </a:spcBef>
              <a:spcAft>
                <a:spcPts val="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(e.g. Medical imaging, IoMT, HL7 CCDA, CRM, financial, -omics, </a:t>
            </a:r>
            <a:r>
              <a:rPr lang="en-US" sz="1200">
                <a:solidFill>
                  <a:srgbClr val="FFFFFF"/>
                </a:solidFill>
                <a:latin typeface="Segoe UI"/>
              </a:rPr>
              <a:t>third-</a:t>
            </a:r>
            <a:r>
              <a:rPr kumimoji="0" lang="en-US" sz="1200" b="0" i="0" u="none" strike="noStrike" kern="1200" cap="none" spc="0" normalizeH="0" baseline="0" noProof="0">
                <a:ln>
                  <a:noFill/>
                </a:ln>
                <a:solidFill>
                  <a:srgbClr val="FFFFFF"/>
                </a:solidFill>
                <a:effectLst/>
                <a:uLnTx/>
                <a:uFillTx/>
                <a:latin typeface="Segoe UI"/>
                <a:ea typeface="+mn-ea"/>
                <a:cs typeface="+mn-cs"/>
              </a:rPr>
              <a:t>party data, EMR)</a:t>
            </a:r>
          </a:p>
        </p:txBody>
      </p:sp>
      <p:sp>
        <p:nvSpPr>
          <p:cNvPr id="49" name="!!Health configurations">
            <a:extLst>
              <a:ext uri="{FF2B5EF4-FFF2-40B4-BE49-F238E27FC236}">
                <a16:creationId xmlns:a16="http://schemas.microsoft.com/office/drawing/2014/main" id="{C2C6AE1A-C6E2-4597-8FC8-11B9705C4166}"/>
              </a:ext>
            </a:extLst>
          </p:cNvPr>
          <p:cNvSpPr/>
          <p:nvPr/>
        </p:nvSpPr>
        <p:spPr>
          <a:xfrm rot="16200000">
            <a:off x="10016175" y="4627936"/>
            <a:ext cx="3197003" cy="787839"/>
          </a:xfrm>
          <a:prstGeom prst="rect">
            <a:avLst/>
          </a:prstGeom>
          <a:no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43A5E"/>
                </a:solidFill>
                <a:effectLst/>
                <a:uLnTx/>
                <a:uFillTx/>
                <a:latin typeface="Segoe UI Semibold"/>
                <a:ea typeface="+mn-ea"/>
                <a:cs typeface="+mn-cs"/>
              </a:rPr>
              <a:t>Compliance</a:t>
            </a:r>
          </a:p>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a:ea typeface="+mn-ea"/>
                <a:cs typeface="+mn-cs"/>
              </a:rPr>
              <a:t>(e.g. HIPAA, HITRUST, GDPR)</a:t>
            </a:r>
            <a:endParaRPr kumimoji="0" lang="en-US" sz="1050" b="0" i="0" u="none" strike="noStrike" kern="1200" cap="none" spc="0" normalizeH="0" baseline="0" noProof="0">
              <a:ln>
                <a:noFill/>
              </a:ln>
              <a:solidFill>
                <a:srgbClr val="243A5E"/>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6B5130BE-4755-4D96-85D4-7D01BC1D11F6}"/>
              </a:ext>
            </a:extLst>
          </p:cNvPr>
          <p:cNvGrpSpPr/>
          <p:nvPr/>
        </p:nvGrpSpPr>
        <p:grpSpPr>
          <a:xfrm>
            <a:off x="0" y="1018829"/>
            <a:ext cx="12192000" cy="478834"/>
            <a:chOff x="0" y="1021652"/>
            <a:chExt cx="12192000" cy="478834"/>
          </a:xfrm>
        </p:grpSpPr>
        <p:sp>
          <p:nvSpPr>
            <p:cNvPr id="23" name="Rectangle 22">
              <a:extLst>
                <a:ext uri="{FF2B5EF4-FFF2-40B4-BE49-F238E27FC236}">
                  <a16:creationId xmlns:a16="http://schemas.microsoft.com/office/drawing/2014/main" id="{25F7F0A8-809C-4B3D-8250-EDBC38A0C474}"/>
                </a:ext>
              </a:extLst>
            </p:cNvPr>
            <p:cNvSpPr/>
            <p:nvPr/>
          </p:nvSpPr>
          <p:spPr bwMode="auto">
            <a:xfrm>
              <a:off x="0" y="1021652"/>
              <a:ext cx="12192000" cy="4788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9BDB8E4C-59DE-40E9-BE24-5E7B0EA8D7E1}"/>
                </a:ext>
              </a:extLst>
            </p:cNvPr>
            <p:cNvGrpSpPr/>
            <p:nvPr/>
          </p:nvGrpSpPr>
          <p:grpSpPr>
            <a:xfrm>
              <a:off x="206522" y="1168736"/>
              <a:ext cx="11778957" cy="184666"/>
              <a:chOff x="218746" y="1168736"/>
              <a:chExt cx="11778957" cy="184666"/>
            </a:xfrm>
          </p:grpSpPr>
          <p:sp>
            <p:nvSpPr>
              <p:cNvPr id="5" name="TextBox 4">
                <a:extLst>
                  <a:ext uri="{FF2B5EF4-FFF2-40B4-BE49-F238E27FC236}">
                    <a16:creationId xmlns:a16="http://schemas.microsoft.com/office/drawing/2014/main" id="{0EB0ED4F-4BBB-417F-8868-DEA98A17E4E3}"/>
                  </a:ext>
                </a:extLst>
              </p:cNvPr>
              <p:cNvSpPr txBox="1"/>
              <p:nvPr/>
            </p:nvSpPr>
            <p:spPr>
              <a:xfrm>
                <a:off x="4549881" y="1168736"/>
                <a:ext cx="311668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Trusted + global scale + security commitment </a:t>
                </a:r>
              </a:p>
            </p:txBody>
          </p:sp>
          <p:sp>
            <p:nvSpPr>
              <p:cNvPr id="39" name="TextBox 38">
                <a:extLst>
                  <a:ext uri="{FF2B5EF4-FFF2-40B4-BE49-F238E27FC236}">
                    <a16:creationId xmlns:a16="http://schemas.microsoft.com/office/drawing/2014/main" id="{D8D850C8-76A2-473D-85D1-95AB058B48DD}"/>
                  </a:ext>
                </a:extLst>
              </p:cNvPr>
              <p:cNvSpPr txBox="1"/>
              <p:nvPr/>
            </p:nvSpPr>
            <p:spPr>
              <a:xfrm>
                <a:off x="8656217" y="1168736"/>
                <a:ext cx="334148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Complete, enterprise-ready, end-to-end workflow</a:t>
                </a:r>
              </a:p>
            </p:txBody>
          </p:sp>
          <p:sp>
            <p:nvSpPr>
              <p:cNvPr id="41" name="TextBox 40">
                <a:extLst>
                  <a:ext uri="{FF2B5EF4-FFF2-40B4-BE49-F238E27FC236}">
                    <a16:creationId xmlns:a16="http://schemas.microsoft.com/office/drawing/2014/main" id="{088BB69C-EB7E-4235-851C-859A279D2A70}"/>
                  </a:ext>
                </a:extLst>
              </p:cNvPr>
              <p:cNvSpPr txBox="1"/>
              <p:nvPr/>
            </p:nvSpPr>
            <p:spPr>
              <a:xfrm>
                <a:off x="218746" y="1169629"/>
                <a:ext cx="3341487" cy="18288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Connected, highly-integrated healthcare platform</a:t>
                </a:r>
              </a:p>
            </p:txBody>
          </p:sp>
          <p:cxnSp>
            <p:nvCxnSpPr>
              <p:cNvPr id="34" name="Straight Connector 33">
                <a:extLst>
                  <a:ext uri="{FF2B5EF4-FFF2-40B4-BE49-F238E27FC236}">
                    <a16:creationId xmlns:a16="http://schemas.microsoft.com/office/drawing/2014/main" id="{7FB8A356-9396-497A-8E08-C098A9747F21}"/>
                  </a:ext>
                </a:extLst>
              </p:cNvPr>
              <p:cNvCxnSpPr>
                <a:cxnSpLocks/>
              </p:cNvCxnSpPr>
              <p:nvPr/>
            </p:nvCxnSpPr>
            <p:spPr>
              <a:xfrm>
                <a:off x="3866605" y="1261069"/>
                <a:ext cx="37690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1383BA6-DDD1-475C-ABE7-822F7208FE17}"/>
                  </a:ext>
                </a:extLst>
              </p:cNvPr>
              <p:cNvCxnSpPr>
                <a:cxnSpLocks/>
              </p:cNvCxnSpPr>
              <p:nvPr/>
            </p:nvCxnSpPr>
            <p:spPr>
              <a:xfrm>
                <a:off x="7972942" y="1261069"/>
                <a:ext cx="376904" cy="0"/>
              </a:xfrm>
              <a:prstGeom prst="line">
                <a:avLst/>
              </a:prstGeom>
              <a:ln w="952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254834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1F700B-314C-4582-B5BE-84D933E9425A}"/>
              </a:ext>
            </a:extLst>
          </p:cNvPr>
          <p:cNvGrpSpPr/>
          <p:nvPr/>
        </p:nvGrpSpPr>
        <p:grpSpPr>
          <a:xfrm>
            <a:off x="6126007" y="2030288"/>
            <a:ext cx="5563908" cy="3289080"/>
            <a:chOff x="6126007" y="2030288"/>
            <a:chExt cx="5563908" cy="3289080"/>
          </a:xfrm>
        </p:grpSpPr>
        <p:pic>
          <p:nvPicPr>
            <p:cNvPr id="112" name="Picture 111">
              <a:extLst>
                <a:ext uri="{FF2B5EF4-FFF2-40B4-BE49-F238E27FC236}">
                  <a16:creationId xmlns:a16="http://schemas.microsoft.com/office/drawing/2014/main" id="{8CD5A96B-27B3-42BC-A12B-06EAEE780861}"/>
                </a:ext>
              </a:extLst>
            </p:cNvPr>
            <p:cNvPicPr>
              <a:picLocks noChangeAspect="1"/>
            </p:cNvPicPr>
            <p:nvPr/>
          </p:nvPicPr>
          <p:blipFill rotWithShape="1">
            <a:blip r:embed="rId3"/>
            <a:srcRect/>
            <a:stretch/>
          </p:blipFill>
          <p:spPr>
            <a:xfrm>
              <a:off x="6190327" y="2267314"/>
              <a:ext cx="5416456" cy="2917500"/>
            </a:xfrm>
            <a:prstGeom prst="rect">
              <a:avLst/>
            </a:prstGeom>
            <a:effectLst>
              <a:outerShdw blurRad="50800" dist="38100" dir="2700000" algn="tl" rotWithShape="0">
                <a:prstClr val="black">
                  <a:alpha val="40000"/>
                </a:prstClr>
              </a:outerShdw>
            </a:effectLst>
          </p:spPr>
        </p:pic>
        <p:pic>
          <p:nvPicPr>
            <p:cNvPr id="82" name="Picture 81" descr="A picture containing rectangle&#10;&#10;Description automatically generated">
              <a:extLst>
                <a:ext uri="{FF2B5EF4-FFF2-40B4-BE49-F238E27FC236}">
                  <a16:creationId xmlns:a16="http://schemas.microsoft.com/office/drawing/2014/main" id="{23DE643A-8159-41CC-BCB2-1FC2871607C0}"/>
                </a:ext>
              </a:extLst>
            </p:cNvPr>
            <p:cNvPicPr>
              <a:picLocks noChangeAspect="1"/>
            </p:cNvPicPr>
            <p:nvPr/>
          </p:nvPicPr>
          <p:blipFill rotWithShape="1">
            <a:blip r:embed="rId4"/>
            <a:srcRect l="22550" t="20732" r="22550" b="20732"/>
            <a:stretch/>
          </p:blipFill>
          <p:spPr>
            <a:xfrm>
              <a:off x="6126007" y="2030288"/>
              <a:ext cx="5563908" cy="3289080"/>
            </a:xfrm>
            <a:prstGeom prst="rect">
              <a:avLst/>
            </a:prstGeom>
          </p:spPr>
        </p:pic>
      </p:grpSp>
      <p:sp>
        <p:nvSpPr>
          <p:cNvPr id="157" name="!!CARE MANAGEMENT">
            <a:extLst>
              <a:ext uri="{FF2B5EF4-FFF2-40B4-BE49-F238E27FC236}">
                <a16:creationId xmlns:a16="http://schemas.microsoft.com/office/drawing/2014/main" id="{F08AB6AC-4D60-43E4-8C98-F4C0B4643995}"/>
              </a:ext>
            </a:extLst>
          </p:cNvPr>
          <p:cNvSpPr>
            <a:spLocks/>
          </p:cNvSpPr>
          <p:nvPr/>
        </p:nvSpPr>
        <p:spPr>
          <a:xfrm>
            <a:off x="6" y="1656850"/>
            <a:ext cx="872075" cy="1459906"/>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0" tIns="91440" rIns="91440" bIns="91440" rtlCol="0" anchor="ctr"/>
          <a:lstStyle/>
          <a:p>
            <a:pPr defTabSz="896215"/>
            <a:endParaRPr lang="en-US" sz="1600">
              <a:solidFill>
                <a:schemeClr val="tx1"/>
              </a:solidFill>
            </a:endParaRPr>
          </a:p>
        </p:txBody>
      </p:sp>
      <p:sp>
        <p:nvSpPr>
          <p:cNvPr id="2" name="Title 1">
            <a:extLst>
              <a:ext uri="{FF2B5EF4-FFF2-40B4-BE49-F238E27FC236}">
                <a16:creationId xmlns:a16="http://schemas.microsoft.com/office/drawing/2014/main" id="{E2E5677C-3D54-4444-BEBB-958F94236448}"/>
              </a:ext>
            </a:extLst>
          </p:cNvPr>
          <p:cNvSpPr>
            <a:spLocks noGrp="1"/>
          </p:cNvSpPr>
          <p:nvPr>
            <p:ph type="title"/>
          </p:nvPr>
        </p:nvSpPr>
        <p:spPr/>
        <p:txBody>
          <a:bodyPr/>
          <a:lstStyle/>
          <a:p>
            <a:r>
              <a:rPr lang="en-US" dirty="0"/>
              <a:t>Personalized care</a:t>
            </a:r>
          </a:p>
        </p:txBody>
      </p:sp>
      <p:sp>
        <p:nvSpPr>
          <p:cNvPr id="57" name="TextBox 56">
            <a:extLst>
              <a:ext uri="{FF2B5EF4-FFF2-40B4-BE49-F238E27FC236}">
                <a16:creationId xmlns:a16="http://schemas.microsoft.com/office/drawing/2014/main" id="{6674D79E-A0C8-4527-A954-C2356F2A26C4}"/>
              </a:ext>
            </a:extLst>
          </p:cNvPr>
          <p:cNvSpPr txBox="1"/>
          <p:nvPr/>
        </p:nvSpPr>
        <p:spPr>
          <a:xfrm>
            <a:off x="588263" y="1202745"/>
            <a:ext cx="10410856" cy="246221"/>
          </a:xfrm>
          <a:prstGeom prst="rect">
            <a:avLst/>
          </a:prstGeom>
          <a:noFill/>
        </p:spPr>
        <p:txBody>
          <a:bodyPr wrap="square" lIns="0" tIns="0" rIns="0" bIns="0" rtlCol="0">
            <a:spAutoFit/>
          </a:bodyPr>
          <a:lstStyle/>
          <a:p>
            <a:r>
              <a:rPr lang="en-US" sz="1600">
                <a:solidFill>
                  <a:schemeClr val="accent1"/>
                </a:solidFill>
                <a:latin typeface="+mj-lt"/>
              </a:rPr>
              <a:t>Increase patient engagement </a:t>
            </a:r>
            <a:r>
              <a:rPr lang="en-US" sz="1600"/>
              <a:t>by encouraging more active participation through personalized experiences</a:t>
            </a:r>
            <a:endParaRPr lang="en-US" sz="1600" dirty="0"/>
          </a:p>
        </p:txBody>
      </p:sp>
      <p:pic>
        <p:nvPicPr>
          <p:cNvPr id="113" name="Picture 2" descr="See the source image">
            <a:extLst>
              <a:ext uri="{FF2B5EF4-FFF2-40B4-BE49-F238E27FC236}">
                <a16:creationId xmlns:a16="http://schemas.microsoft.com/office/drawing/2014/main" id="{6341E01A-6EA2-47E9-9EDF-31F84588DA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490198" y="3751701"/>
            <a:ext cx="2297319" cy="3106298"/>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13">
            <a:extLst>
              <a:ext uri="{FF2B5EF4-FFF2-40B4-BE49-F238E27FC236}">
                <a16:creationId xmlns:a16="http://schemas.microsoft.com/office/drawing/2014/main" id="{E129AF9E-4F37-4A50-AD91-756CECACF8AB}"/>
              </a:ext>
            </a:extLst>
          </p:cNvPr>
          <p:cNvPicPr>
            <a:picLocks noChangeAspect="1"/>
          </p:cNvPicPr>
          <p:nvPr/>
        </p:nvPicPr>
        <p:blipFill>
          <a:blip r:embed="rId6"/>
          <a:stretch>
            <a:fillRect/>
          </a:stretch>
        </p:blipFill>
        <p:spPr>
          <a:xfrm>
            <a:off x="7180761" y="3844897"/>
            <a:ext cx="1197516" cy="2317772"/>
          </a:xfrm>
          <a:prstGeom prst="rect">
            <a:avLst/>
          </a:prstGeom>
          <a:ln>
            <a:noFill/>
          </a:ln>
          <a:effectLst>
            <a:outerShdw blurRad="292100" dist="139700" dir="2700000" algn="tl" rotWithShape="0">
              <a:srgbClr val="333333">
                <a:alpha val="65000"/>
              </a:srgbClr>
            </a:outerShdw>
          </a:effectLst>
        </p:spPr>
      </p:pic>
      <p:sp>
        <p:nvSpPr>
          <p:cNvPr id="48" name="Rectangle 47">
            <a:extLst>
              <a:ext uri="{FF2B5EF4-FFF2-40B4-BE49-F238E27FC236}">
                <a16:creationId xmlns:a16="http://schemas.microsoft.com/office/drawing/2014/main" id="{9CBEB3F1-0027-4932-889F-F468BF7BA0E3}"/>
              </a:ext>
            </a:extLst>
          </p:cNvPr>
          <p:cNvSpPr/>
          <p:nvPr/>
        </p:nvSpPr>
        <p:spPr bwMode="auto">
          <a:xfrm>
            <a:off x="1133555" y="5302243"/>
            <a:ext cx="4841222" cy="9667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Aft>
                <a:spcPts val="600"/>
              </a:spcAft>
            </a:pPr>
            <a:r>
              <a:rPr lang="en-US" sz="1600">
                <a:solidFill>
                  <a:schemeClr val="accent1"/>
                </a:solidFill>
                <a:latin typeface="+mj-lt"/>
                <a:cs typeface="Segoe UI" pitchFamily="34" charset="0"/>
              </a:rPr>
              <a:t>Virtual health bot</a:t>
            </a:r>
          </a:p>
          <a:p>
            <a:pPr defTabSz="932472" fontAlgn="base">
              <a:spcAft>
                <a:spcPts val="1200"/>
              </a:spcAft>
            </a:pPr>
            <a:r>
              <a:rPr lang="en-US" sz="1400">
                <a:solidFill>
                  <a:schemeClr val="tx1"/>
                </a:solidFill>
                <a:cs typeface="Segoe UI" pitchFamily="34" charset="0"/>
              </a:rPr>
              <a:t>Provide a self-service engagement channel by building chatbots from templates in </a:t>
            </a:r>
            <a:r>
              <a:rPr lang="en-US" sz="1400">
                <a:solidFill>
                  <a:schemeClr val="tx1"/>
                </a:solidFill>
                <a:latin typeface="+mj-lt"/>
                <a:cs typeface="Segoe UI" pitchFamily="34" charset="0"/>
              </a:rPr>
              <a:t>Microsoft Healthcare Bot Service </a:t>
            </a:r>
            <a:r>
              <a:rPr lang="en-US" sz="1400">
                <a:solidFill>
                  <a:schemeClr val="tx1"/>
                </a:solidFill>
                <a:cs typeface="Segoe UI" pitchFamily="34" charset="0"/>
              </a:rPr>
              <a:t>to support COVID-19 risk assessment, scheduling, and more</a:t>
            </a:r>
          </a:p>
        </p:txBody>
      </p:sp>
      <p:sp>
        <p:nvSpPr>
          <p:cNvPr id="136" name="Rectangle 135">
            <a:extLst>
              <a:ext uri="{FF2B5EF4-FFF2-40B4-BE49-F238E27FC236}">
                <a16:creationId xmlns:a16="http://schemas.microsoft.com/office/drawing/2014/main" id="{DB0E4F07-91B9-483A-B234-5EA75B85D839}"/>
              </a:ext>
            </a:extLst>
          </p:cNvPr>
          <p:cNvSpPr/>
          <p:nvPr/>
        </p:nvSpPr>
        <p:spPr bwMode="auto">
          <a:xfrm>
            <a:off x="1133555" y="4094392"/>
            <a:ext cx="4841222" cy="9667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Aft>
                <a:spcPts val="600"/>
              </a:spcAft>
            </a:pPr>
            <a:r>
              <a:rPr lang="en-US" sz="1600">
                <a:solidFill>
                  <a:schemeClr val="accent1"/>
                </a:solidFill>
                <a:latin typeface="+mj-lt"/>
                <a:cs typeface="Segoe UI" pitchFamily="34" charset="0"/>
              </a:rPr>
              <a:t>Patient outreach</a:t>
            </a:r>
          </a:p>
          <a:p>
            <a:pPr defTabSz="932472" fontAlgn="base">
              <a:spcAft>
                <a:spcPts val="1200"/>
              </a:spcAft>
            </a:pPr>
            <a:r>
              <a:rPr lang="en-US" sz="1400">
                <a:solidFill>
                  <a:schemeClr val="tx1"/>
                </a:solidFill>
                <a:cs typeface="Segoe UI" pitchFamily="34" charset="0"/>
              </a:rPr>
              <a:t>Streamline and tailor patient outreach leveraging pre-built, HEDIS-based patient segments and healthcare-specific event templates in </a:t>
            </a:r>
            <a:r>
              <a:rPr lang="en-US" sz="1400">
                <a:solidFill>
                  <a:schemeClr val="tx1"/>
                </a:solidFill>
                <a:latin typeface="+mj-lt"/>
                <a:cs typeface="Segoe UI" pitchFamily="34" charset="0"/>
              </a:rPr>
              <a:t>Dynamics 365 Marketing</a:t>
            </a:r>
            <a:endParaRPr lang="en-US" sz="1400">
              <a:solidFill>
                <a:schemeClr val="tx1"/>
              </a:solidFill>
              <a:cs typeface="Segoe UI" pitchFamily="34" charset="0"/>
            </a:endParaRPr>
          </a:p>
        </p:txBody>
      </p:sp>
      <p:sp>
        <p:nvSpPr>
          <p:cNvPr id="49" name="Rectangle 48">
            <a:extLst>
              <a:ext uri="{FF2B5EF4-FFF2-40B4-BE49-F238E27FC236}">
                <a16:creationId xmlns:a16="http://schemas.microsoft.com/office/drawing/2014/main" id="{26C2284E-35FC-4AB5-B072-BB6AB23E470F}"/>
              </a:ext>
            </a:extLst>
          </p:cNvPr>
          <p:cNvSpPr/>
          <p:nvPr/>
        </p:nvSpPr>
        <p:spPr bwMode="auto">
          <a:xfrm>
            <a:off x="1133555" y="2886541"/>
            <a:ext cx="4841222" cy="9667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Aft>
                <a:spcPts val="600"/>
              </a:spcAft>
            </a:pPr>
            <a:r>
              <a:rPr lang="en-US" sz="1600">
                <a:solidFill>
                  <a:schemeClr val="accent1"/>
                </a:solidFill>
                <a:latin typeface="+mj-lt"/>
                <a:cs typeface="Segoe UI" pitchFamily="34" charset="0"/>
              </a:rPr>
              <a:t>Patient access</a:t>
            </a:r>
          </a:p>
          <a:p>
            <a:pPr defTabSz="932472" fontAlgn="base">
              <a:spcAft>
                <a:spcPts val="1200"/>
              </a:spcAft>
            </a:pPr>
            <a:r>
              <a:rPr lang="en-US" sz="1400">
                <a:solidFill>
                  <a:schemeClr val="tx1"/>
                </a:solidFill>
                <a:cs typeface="Segoe UI" pitchFamily="34" charset="0"/>
              </a:rPr>
              <a:t>Give patients access to services like scheduling, messaging, health bots, and more via an intuitive patient portal built on</a:t>
            </a:r>
            <a:r>
              <a:rPr lang="en-US" sz="1600">
                <a:solidFill>
                  <a:schemeClr val="tx1"/>
                </a:solidFill>
                <a:cs typeface="Segoe UI" pitchFamily="34" charset="0"/>
              </a:rPr>
              <a:t> </a:t>
            </a:r>
            <a:r>
              <a:rPr lang="en-US" sz="1400">
                <a:solidFill>
                  <a:schemeClr val="tx1"/>
                </a:solidFill>
                <a:latin typeface="+mj-lt"/>
                <a:cs typeface="Segoe UI" pitchFamily="34" charset="0"/>
              </a:rPr>
              <a:t>Power Apps Portal</a:t>
            </a:r>
          </a:p>
        </p:txBody>
      </p:sp>
      <p:sp>
        <p:nvSpPr>
          <p:cNvPr id="50" name="Rectangle 49">
            <a:extLst>
              <a:ext uri="{FF2B5EF4-FFF2-40B4-BE49-F238E27FC236}">
                <a16:creationId xmlns:a16="http://schemas.microsoft.com/office/drawing/2014/main" id="{F8046FFE-8460-4719-AFF5-8685FA6F5BAD}"/>
              </a:ext>
            </a:extLst>
          </p:cNvPr>
          <p:cNvSpPr/>
          <p:nvPr/>
        </p:nvSpPr>
        <p:spPr bwMode="auto">
          <a:xfrm>
            <a:off x="1133555" y="1656850"/>
            <a:ext cx="4841222" cy="9667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Aft>
                <a:spcPts val="600"/>
              </a:spcAft>
            </a:pPr>
            <a:r>
              <a:rPr lang="en-US" sz="1600" dirty="0">
                <a:solidFill>
                  <a:schemeClr val="accent1"/>
                </a:solidFill>
                <a:latin typeface="+mj-lt"/>
                <a:cs typeface="Segoe UI" pitchFamily="34" charset="0"/>
              </a:rPr>
              <a:t>Patient view</a:t>
            </a:r>
          </a:p>
          <a:p>
            <a:pPr defTabSz="932472" fontAlgn="base">
              <a:spcAft>
                <a:spcPts val="1200"/>
              </a:spcAft>
            </a:pPr>
            <a:r>
              <a:rPr lang="en-US" sz="1400" dirty="0">
                <a:solidFill>
                  <a:schemeClr val="tx1"/>
                </a:solidFill>
                <a:cs typeface="Segoe UI"/>
              </a:rPr>
              <a:t>Personalize patient experiences by unifying clinical data from EMR and EHR systems with patients’ consumer information on the </a:t>
            </a:r>
            <a:r>
              <a:rPr lang="en-US" sz="1400" dirty="0">
                <a:solidFill>
                  <a:schemeClr val="tx1"/>
                </a:solidFill>
                <a:latin typeface="+mj-lt"/>
                <a:cs typeface="Segoe UI"/>
              </a:rPr>
              <a:t>Dynamics 365 </a:t>
            </a:r>
            <a:r>
              <a:rPr lang="en-US" sz="1400" dirty="0">
                <a:solidFill>
                  <a:schemeClr val="tx1"/>
                </a:solidFill>
                <a:cs typeface="Segoe UI"/>
              </a:rPr>
              <a:t>dashboard</a:t>
            </a:r>
            <a:endParaRPr lang="en-US" sz="1400" dirty="0">
              <a:solidFill>
                <a:schemeClr val="tx1"/>
              </a:solidFill>
              <a:latin typeface="+mj-lt"/>
              <a:cs typeface="Segoe UI" pitchFamily="34" charset="0"/>
            </a:endParaRPr>
          </a:p>
        </p:txBody>
      </p:sp>
      <p:grpSp>
        <p:nvGrpSpPr>
          <p:cNvPr id="51" name="Group 50">
            <a:extLst>
              <a:ext uri="{FF2B5EF4-FFF2-40B4-BE49-F238E27FC236}">
                <a16:creationId xmlns:a16="http://schemas.microsoft.com/office/drawing/2014/main" id="{679E1BFB-3F11-4CE7-B30A-01BF96511617}"/>
              </a:ext>
            </a:extLst>
          </p:cNvPr>
          <p:cNvGrpSpPr/>
          <p:nvPr/>
        </p:nvGrpSpPr>
        <p:grpSpPr>
          <a:xfrm>
            <a:off x="170867" y="2121627"/>
            <a:ext cx="530352" cy="530352"/>
            <a:chOff x="6914995" y="2114458"/>
            <a:chExt cx="482545" cy="482545"/>
          </a:xfrm>
        </p:grpSpPr>
        <p:sp>
          <p:nvSpPr>
            <p:cNvPr id="52" name="Oval 51">
              <a:extLst>
                <a:ext uri="{FF2B5EF4-FFF2-40B4-BE49-F238E27FC236}">
                  <a16:creationId xmlns:a16="http://schemas.microsoft.com/office/drawing/2014/main" id="{367C7B56-71D0-4338-8F4A-96E2E16EEF00}"/>
                </a:ext>
              </a:extLst>
            </p:cNvPr>
            <p:cNvSpPr>
              <a:spLocks/>
            </p:cNvSpPr>
            <p:nvPr/>
          </p:nvSpPr>
          <p:spPr bwMode="auto">
            <a:xfrm>
              <a:off x="6914995" y="2114458"/>
              <a:ext cx="482545" cy="482545"/>
            </a:xfrm>
            <a:prstGeom prst="ellipse">
              <a:avLst/>
            </a:prstGeom>
            <a:solidFill>
              <a:schemeClr val="bg1">
                <a:lumMod val="95000"/>
              </a:schemeClr>
            </a:solidFill>
            <a:ln w="12700" cap="flat" cmpd="sng" algn="ctr">
              <a:solidFill>
                <a:schemeClr val="accent2"/>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900" kern="0">
                <a:cs typeface="Segoe UI" pitchFamily="34" charset="0"/>
              </a:endParaRPr>
            </a:p>
          </p:txBody>
        </p:sp>
        <p:grpSp>
          <p:nvGrpSpPr>
            <p:cNvPr id="53" name="Graphic 62" descr=" identify&#10;">
              <a:extLst>
                <a:ext uri="{FF2B5EF4-FFF2-40B4-BE49-F238E27FC236}">
                  <a16:creationId xmlns:a16="http://schemas.microsoft.com/office/drawing/2014/main" id="{2C5BB11A-17F1-4CF9-ADD1-1340A57BDEEC}"/>
                </a:ext>
              </a:extLst>
            </p:cNvPr>
            <p:cNvGrpSpPr/>
            <p:nvPr/>
          </p:nvGrpSpPr>
          <p:grpSpPr>
            <a:xfrm>
              <a:off x="7023809" y="2224266"/>
              <a:ext cx="260567" cy="260716"/>
              <a:chOff x="4530933" y="3079264"/>
              <a:chExt cx="350819" cy="351016"/>
            </a:xfrm>
          </p:grpSpPr>
          <p:sp>
            <p:nvSpPr>
              <p:cNvPr id="54" name="Freeform: Shape 53">
                <a:extLst>
                  <a:ext uri="{FF2B5EF4-FFF2-40B4-BE49-F238E27FC236}">
                    <a16:creationId xmlns:a16="http://schemas.microsoft.com/office/drawing/2014/main" id="{CDB01834-7ACB-43D0-93D2-E0CD1FDBAA4F}"/>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sp>
            <p:nvSpPr>
              <p:cNvPr id="55" name="Freeform: Shape 54">
                <a:extLst>
                  <a:ext uri="{FF2B5EF4-FFF2-40B4-BE49-F238E27FC236}">
                    <a16:creationId xmlns:a16="http://schemas.microsoft.com/office/drawing/2014/main" id="{E511E49A-9364-422F-8E72-2415A6E10F80}"/>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sp>
            <p:nvSpPr>
              <p:cNvPr id="56" name="Freeform: Shape 55">
                <a:extLst>
                  <a:ext uri="{FF2B5EF4-FFF2-40B4-BE49-F238E27FC236}">
                    <a16:creationId xmlns:a16="http://schemas.microsoft.com/office/drawing/2014/main" id="{6A458648-3811-45CA-A861-22B334C9A893}"/>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39690C77-8742-45D4-BE62-171C6CAFDF26}"/>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4E1AF50-1D23-4F8D-88B3-9565467FFBA3}"/>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5E7D14C-83D4-4617-A8E6-92F8AA201070}"/>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649D1E53-F611-4AB0-9C9E-F5AEE9543326}"/>
              </a:ext>
            </a:extLst>
          </p:cNvPr>
          <p:cNvGrpSpPr>
            <a:grpSpLocks/>
          </p:cNvGrpSpPr>
          <p:nvPr/>
        </p:nvGrpSpPr>
        <p:grpSpPr>
          <a:xfrm>
            <a:off x="170864" y="3697885"/>
            <a:ext cx="530352" cy="530352"/>
            <a:chOff x="2616196" y="2264408"/>
            <a:chExt cx="670962" cy="670962"/>
          </a:xfrm>
        </p:grpSpPr>
        <p:sp>
          <p:nvSpPr>
            <p:cNvPr id="42" name="Oval 41">
              <a:extLst>
                <a:ext uri="{FF2B5EF4-FFF2-40B4-BE49-F238E27FC236}">
                  <a16:creationId xmlns:a16="http://schemas.microsoft.com/office/drawing/2014/main" id="{C67DC448-6EB0-4C9E-9FF1-20F33070B8A4}"/>
                </a:ext>
              </a:extLst>
            </p:cNvPr>
            <p:cNvSpPr>
              <a:spLocks/>
            </p:cNvSpPr>
            <p:nvPr/>
          </p:nvSpPr>
          <p:spPr bwMode="auto">
            <a:xfrm>
              <a:off x="2616196" y="2264408"/>
              <a:ext cx="670962" cy="670962"/>
            </a:xfrm>
            <a:prstGeom prst="ellipse">
              <a:avLst/>
            </a:prstGeom>
            <a:solidFill>
              <a:schemeClr val="bg1">
                <a:lumMod val="95000"/>
              </a:schemeClr>
            </a:solidFill>
            <a:ln w="12700" cap="flat" cmpd="sng" algn="ctr">
              <a:solidFill>
                <a:schemeClr val="accent2"/>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900" kern="0">
                <a:cs typeface="Segoe UI" pitchFamily="34" charset="0"/>
              </a:endParaRPr>
            </a:p>
          </p:txBody>
        </p:sp>
        <p:grpSp>
          <p:nvGrpSpPr>
            <p:cNvPr id="43" name="Group 42">
              <a:extLst>
                <a:ext uri="{FF2B5EF4-FFF2-40B4-BE49-F238E27FC236}">
                  <a16:creationId xmlns:a16="http://schemas.microsoft.com/office/drawing/2014/main" id="{B9715DAB-18FC-4531-A831-903D77A06AFA}"/>
                </a:ext>
              </a:extLst>
            </p:cNvPr>
            <p:cNvGrpSpPr/>
            <p:nvPr/>
          </p:nvGrpSpPr>
          <p:grpSpPr>
            <a:xfrm>
              <a:off x="2727637" y="2377755"/>
              <a:ext cx="448082" cy="444266"/>
              <a:chOff x="2739605" y="2381490"/>
              <a:chExt cx="448082" cy="444266"/>
            </a:xfrm>
          </p:grpSpPr>
          <p:sp>
            <p:nvSpPr>
              <p:cNvPr id="44" name="Arc 43">
                <a:extLst>
                  <a:ext uri="{FF2B5EF4-FFF2-40B4-BE49-F238E27FC236}">
                    <a16:creationId xmlns:a16="http://schemas.microsoft.com/office/drawing/2014/main" id="{7CC69B0C-B86D-4C6B-8F78-5FCC98D6450C}"/>
                  </a:ext>
                  <a:ext uri="{C183D7F6-B498-43B3-948B-1728B52AA6E4}">
                    <adec:decorative xmlns:adec="http://schemas.microsoft.com/office/drawing/2017/decorative" val="1"/>
                  </a:ext>
                </a:extLst>
              </p:cNvPr>
              <p:cNvSpPr/>
              <p:nvPr/>
            </p:nvSpPr>
            <p:spPr bwMode="auto">
              <a:xfrm rot="17100000">
                <a:off x="2741513" y="2379582"/>
                <a:ext cx="444266" cy="448082"/>
              </a:xfrm>
              <a:prstGeom prst="arc">
                <a:avLst>
                  <a:gd name="adj1" fmla="val 17879128"/>
                  <a:gd name="adj2" fmla="val 16883288"/>
                </a:avLst>
              </a:prstGeom>
              <a:noFill/>
              <a:ln w="19050" cap="rnd">
                <a:solidFill>
                  <a:schemeClr val="accent1"/>
                </a:solidFill>
                <a:headEnd type="triangle"/>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5" name="Group 44">
                <a:extLst>
                  <a:ext uri="{FF2B5EF4-FFF2-40B4-BE49-F238E27FC236}">
                    <a16:creationId xmlns:a16="http://schemas.microsoft.com/office/drawing/2014/main" id="{214B2D5B-A7B7-4454-97A0-9434104AA94B}"/>
                  </a:ext>
                </a:extLst>
              </p:cNvPr>
              <p:cNvGrpSpPr/>
              <p:nvPr/>
            </p:nvGrpSpPr>
            <p:grpSpPr>
              <a:xfrm>
                <a:off x="2891138" y="2515879"/>
                <a:ext cx="145015" cy="175491"/>
                <a:chOff x="2267643" y="4928539"/>
                <a:chExt cx="168841" cy="204325"/>
              </a:xfrm>
            </p:grpSpPr>
            <p:sp>
              <p:nvSpPr>
                <p:cNvPr id="46" name="Freeform: Shape 45">
                  <a:extLst>
                    <a:ext uri="{FF2B5EF4-FFF2-40B4-BE49-F238E27FC236}">
                      <a16:creationId xmlns:a16="http://schemas.microsoft.com/office/drawing/2014/main" id="{DB2E9641-56D4-4BB5-B154-838226423160}"/>
                    </a:ext>
                  </a:extLst>
                </p:cNvPr>
                <p:cNvSpPr/>
                <p:nvPr/>
              </p:nvSpPr>
              <p:spPr>
                <a:xfrm>
                  <a:off x="2305774" y="4928539"/>
                  <a:ext cx="91761" cy="91761"/>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accent2"/>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47" name="Freeform: Shape 46">
                  <a:extLst>
                    <a:ext uri="{FF2B5EF4-FFF2-40B4-BE49-F238E27FC236}">
                      <a16:creationId xmlns:a16="http://schemas.microsoft.com/office/drawing/2014/main" id="{FB07FE62-F24C-46A6-BDB4-1CB491A6D80A}"/>
                    </a:ext>
                  </a:extLst>
                </p:cNvPr>
                <p:cNvSpPr/>
                <p:nvPr/>
              </p:nvSpPr>
              <p:spPr>
                <a:xfrm>
                  <a:off x="2267643" y="5037433"/>
                  <a:ext cx="168841" cy="95431"/>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2"/>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grpSp>
        <p:nvGrpSpPr>
          <p:cNvPr id="61" name="Group 60">
            <a:extLst>
              <a:ext uri="{FF2B5EF4-FFF2-40B4-BE49-F238E27FC236}">
                <a16:creationId xmlns:a16="http://schemas.microsoft.com/office/drawing/2014/main" id="{DB555CEA-0EEB-4772-9525-A0ACF547FA24}"/>
              </a:ext>
            </a:extLst>
          </p:cNvPr>
          <p:cNvGrpSpPr>
            <a:grpSpLocks/>
          </p:cNvGrpSpPr>
          <p:nvPr/>
        </p:nvGrpSpPr>
        <p:grpSpPr>
          <a:xfrm>
            <a:off x="170861" y="5273909"/>
            <a:ext cx="530352" cy="530352"/>
            <a:chOff x="8804453" y="4163254"/>
            <a:chExt cx="670962" cy="670962"/>
          </a:xfrm>
        </p:grpSpPr>
        <p:sp>
          <p:nvSpPr>
            <p:cNvPr id="62" name="Oval 61">
              <a:extLst>
                <a:ext uri="{FF2B5EF4-FFF2-40B4-BE49-F238E27FC236}">
                  <a16:creationId xmlns:a16="http://schemas.microsoft.com/office/drawing/2014/main" id="{512DD42E-9FA5-4742-A11D-B356A4B47477}"/>
                </a:ext>
              </a:extLst>
            </p:cNvPr>
            <p:cNvSpPr>
              <a:spLocks/>
            </p:cNvSpPr>
            <p:nvPr/>
          </p:nvSpPr>
          <p:spPr bwMode="auto">
            <a:xfrm>
              <a:off x="8804453" y="4163254"/>
              <a:ext cx="670962" cy="670962"/>
            </a:xfrm>
            <a:prstGeom prst="ellipse">
              <a:avLst/>
            </a:prstGeom>
            <a:solidFill>
              <a:schemeClr val="bg1">
                <a:lumMod val="95000"/>
              </a:schemeClr>
            </a:solidFill>
            <a:ln w="12700" cap="flat" cmpd="sng" algn="ctr">
              <a:solidFill>
                <a:schemeClr val="accent2"/>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900" kern="0">
                <a:cs typeface="Segoe UI" pitchFamily="34" charset="0"/>
              </a:endParaRPr>
            </a:p>
          </p:txBody>
        </p:sp>
        <p:grpSp>
          <p:nvGrpSpPr>
            <p:cNvPr id="63" name="Group 62">
              <a:extLst>
                <a:ext uri="{FF2B5EF4-FFF2-40B4-BE49-F238E27FC236}">
                  <a16:creationId xmlns:a16="http://schemas.microsoft.com/office/drawing/2014/main" id="{63010F12-43C8-4299-B371-CFD202887C5B}"/>
                </a:ext>
              </a:extLst>
            </p:cNvPr>
            <p:cNvGrpSpPr/>
            <p:nvPr/>
          </p:nvGrpSpPr>
          <p:grpSpPr>
            <a:xfrm>
              <a:off x="8932152" y="4305627"/>
              <a:ext cx="415564" cy="386216"/>
              <a:chOff x="2028300" y="6045993"/>
              <a:chExt cx="400767" cy="372464"/>
            </a:xfrm>
          </p:grpSpPr>
          <p:grpSp>
            <p:nvGrpSpPr>
              <p:cNvPr id="64" name="Graphic 88">
                <a:extLst>
                  <a:ext uri="{FF2B5EF4-FFF2-40B4-BE49-F238E27FC236}">
                    <a16:creationId xmlns:a16="http://schemas.microsoft.com/office/drawing/2014/main" id="{E10A4994-A43A-4C93-9B9F-F40605F19C38}"/>
                  </a:ext>
                </a:extLst>
              </p:cNvPr>
              <p:cNvGrpSpPr/>
              <p:nvPr/>
            </p:nvGrpSpPr>
            <p:grpSpPr>
              <a:xfrm>
                <a:off x="2028300" y="6193816"/>
                <a:ext cx="193798" cy="224641"/>
                <a:chOff x="4612047" y="1918885"/>
                <a:chExt cx="464438" cy="538352"/>
              </a:xfrm>
            </p:grpSpPr>
            <p:sp>
              <p:nvSpPr>
                <p:cNvPr id="72" name="Freeform: Shape 71">
                  <a:extLst>
                    <a:ext uri="{FF2B5EF4-FFF2-40B4-BE49-F238E27FC236}">
                      <a16:creationId xmlns:a16="http://schemas.microsoft.com/office/drawing/2014/main" id="{38DDC72F-A970-4C2E-B642-A34C9EB46668}"/>
                    </a:ext>
                  </a:extLst>
                </p:cNvPr>
                <p:cNvSpPr/>
                <p:nvPr/>
              </p:nvSpPr>
              <p:spPr>
                <a:xfrm>
                  <a:off x="4612047" y="2232733"/>
                  <a:ext cx="464438" cy="224504"/>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sp>
              <p:nvSpPr>
                <p:cNvPr id="73" name="Freeform: Shape 72">
                  <a:extLst>
                    <a:ext uri="{FF2B5EF4-FFF2-40B4-BE49-F238E27FC236}">
                      <a16:creationId xmlns:a16="http://schemas.microsoft.com/office/drawing/2014/main" id="{DB204A57-5316-4379-9516-FD1D9A21DA06}"/>
                    </a:ext>
                  </a:extLst>
                </p:cNvPr>
                <p:cNvSpPr/>
                <p:nvPr/>
              </p:nvSpPr>
              <p:spPr>
                <a:xfrm>
                  <a:off x="4703963" y="1918885"/>
                  <a:ext cx="285750" cy="298513"/>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grpSp>
              <p:nvGrpSpPr>
                <p:cNvPr id="74" name="Graphic 88">
                  <a:extLst>
                    <a:ext uri="{FF2B5EF4-FFF2-40B4-BE49-F238E27FC236}">
                      <a16:creationId xmlns:a16="http://schemas.microsoft.com/office/drawing/2014/main" id="{60EA0CEB-6CF8-4ECD-BE41-15CFEF62702B}"/>
                    </a:ext>
                  </a:extLst>
                </p:cNvPr>
                <p:cNvGrpSpPr/>
                <p:nvPr/>
              </p:nvGrpSpPr>
              <p:grpSpPr>
                <a:xfrm>
                  <a:off x="4653957" y="2246735"/>
                  <a:ext cx="363759" cy="187833"/>
                  <a:chOff x="4653957" y="2246735"/>
                  <a:chExt cx="363759" cy="187833"/>
                </a:xfrm>
                <a:solidFill>
                  <a:srgbClr val="44E9FE"/>
                </a:solidFill>
              </p:grpSpPr>
              <p:sp>
                <p:nvSpPr>
                  <p:cNvPr id="75" name="Freeform: Shape 74">
                    <a:extLst>
                      <a:ext uri="{FF2B5EF4-FFF2-40B4-BE49-F238E27FC236}">
                        <a16:creationId xmlns:a16="http://schemas.microsoft.com/office/drawing/2014/main" id="{887E03AB-CCA1-4E6A-A2ED-8AC88CC81725}"/>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Freeform: Shape 75">
                    <a:extLst>
                      <a:ext uri="{FF2B5EF4-FFF2-40B4-BE49-F238E27FC236}">
                        <a16:creationId xmlns:a16="http://schemas.microsoft.com/office/drawing/2014/main" id="{90A39589-9681-44B8-8C4B-B9E34E3BB8AF}"/>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7" name="Freeform: Shape 76">
                    <a:extLst>
                      <a:ext uri="{FF2B5EF4-FFF2-40B4-BE49-F238E27FC236}">
                        <a16:creationId xmlns:a16="http://schemas.microsoft.com/office/drawing/2014/main" id="{55E8404C-8688-4EB0-A7B4-B87DFEB740CD}"/>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8" name="Freeform: Shape 77">
                    <a:extLst>
                      <a:ext uri="{FF2B5EF4-FFF2-40B4-BE49-F238E27FC236}">
                        <a16:creationId xmlns:a16="http://schemas.microsoft.com/office/drawing/2014/main" id="{0EEFF78E-FDDA-4108-AE61-18A95B0F2E1C}"/>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9" name="Freeform: Shape 78">
                    <a:extLst>
                      <a:ext uri="{FF2B5EF4-FFF2-40B4-BE49-F238E27FC236}">
                        <a16:creationId xmlns:a16="http://schemas.microsoft.com/office/drawing/2014/main" id="{2036D27B-301D-46EF-A2D3-4E0EDA6421EB}"/>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0" name="Freeform: Shape 79">
                    <a:extLst>
                      <a:ext uri="{FF2B5EF4-FFF2-40B4-BE49-F238E27FC236}">
                        <a16:creationId xmlns:a16="http://schemas.microsoft.com/office/drawing/2014/main" id="{E2B77241-C236-4E62-9135-44ADD266CE02}"/>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nvGrpSpPr>
              <p:cNvPr id="65" name="Group 64">
                <a:extLst>
                  <a:ext uri="{FF2B5EF4-FFF2-40B4-BE49-F238E27FC236}">
                    <a16:creationId xmlns:a16="http://schemas.microsoft.com/office/drawing/2014/main" id="{F108C000-94F4-4C1F-80A3-1103524C5C8A}"/>
                  </a:ext>
                </a:extLst>
              </p:cNvPr>
              <p:cNvGrpSpPr/>
              <p:nvPr/>
            </p:nvGrpSpPr>
            <p:grpSpPr>
              <a:xfrm>
                <a:off x="2188733" y="6045993"/>
                <a:ext cx="240334" cy="195859"/>
                <a:chOff x="6245157" y="2474070"/>
                <a:chExt cx="4877053" cy="3974539"/>
              </a:xfrm>
            </p:grpSpPr>
            <p:grpSp>
              <p:nvGrpSpPr>
                <p:cNvPr id="66" name="Group 65" descr="monitor, desktop">
                  <a:extLst>
                    <a:ext uri="{FF2B5EF4-FFF2-40B4-BE49-F238E27FC236}">
                      <a16:creationId xmlns:a16="http://schemas.microsoft.com/office/drawing/2014/main" id="{5B4BB961-4D6B-42DF-B7A5-DE65288AFB14}"/>
                    </a:ext>
                  </a:extLst>
                </p:cNvPr>
                <p:cNvGrpSpPr/>
                <p:nvPr/>
              </p:nvGrpSpPr>
              <p:grpSpPr>
                <a:xfrm>
                  <a:off x="6245157" y="2474070"/>
                  <a:ext cx="4877053" cy="3974539"/>
                  <a:chOff x="4233864" y="1827214"/>
                  <a:chExt cx="403225" cy="328613"/>
                </a:xfrm>
              </p:grpSpPr>
              <p:sp>
                <p:nvSpPr>
                  <p:cNvPr id="70" name="Freeform 53">
                    <a:extLst>
                      <a:ext uri="{FF2B5EF4-FFF2-40B4-BE49-F238E27FC236}">
                        <a16:creationId xmlns:a16="http://schemas.microsoft.com/office/drawing/2014/main" id="{3F6DCC25-6730-45C7-89B4-6528E79AFE27}"/>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1" name="Freeform 54">
                    <a:extLst>
                      <a:ext uri="{FF2B5EF4-FFF2-40B4-BE49-F238E27FC236}">
                        <a16:creationId xmlns:a16="http://schemas.microsoft.com/office/drawing/2014/main" id="{37FF97BA-75F1-4DAF-A509-984D90A2C743}"/>
                      </a:ext>
                    </a:extLst>
                  </p:cNvPr>
                  <p:cNvSpPr>
                    <a:spLocks/>
                  </p:cNvSpPr>
                  <p:nvPr/>
                </p:nvSpPr>
                <p:spPr bwMode="auto">
                  <a:xfrm>
                    <a:off x="4233864" y="2039275"/>
                    <a:ext cx="403225" cy="116552"/>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grpSp>
            <p:grpSp>
              <p:nvGrpSpPr>
                <p:cNvPr id="67" name="Group 66" descr="person">
                  <a:extLst>
                    <a:ext uri="{FF2B5EF4-FFF2-40B4-BE49-F238E27FC236}">
                      <a16:creationId xmlns:a16="http://schemas.microsoft.com/office/drawing/2014/main" id="{366C9ECB-E7DE-484F-B5CC-FB35AFBB4BD7}"/>
                    </a:ext>
                  </a:extLst>
                </p:cNvPr>
                <p:cNvGrpSpPr/>
                <p:nvPr/>
              </p:nvGrpSpPr>
              <p:grpSpPr>
                <a:xfrm>
                  <a:off x="7807647" y="2684834"/>
                  <a:ext cx="1752074" cy="2120286"/>
                  <a:chOff x="5517875" y="3368919"/>
                  <a:chExt cx="233375" cy="282423"/>
                </a:xfrm>
              </p:grpSpPr>
              <p:sp>
                <p:nvSpPr>
                  <p:cNvPr id="68" name="Freeform: Shape 67">
                    <a:extLst>
                      <a:ext uri="{FF2B5EF4-FFF2-40B4-BE49-F238E27FC236}">
                        <a16:creationId xmlns:a16="http://schemas.microsoft.com/office/drawing/2014/main" id="{3C74C72D-9308-4812-8430-82D66F1BBA88}"/>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sp>
                <p:nvSpPr>
                  <p:cNvPr id="69" name="Freeform: Shape 68">
                    <a:extLst>
                      <a:ext uri="{FF2B5EF4-FFF2-40B4-BE49-F238E27FC236}">
                        <a16:creationId xmlns:a16="http://schemas.microsoft.com/office/drawing/2014/main" id="{339CF3A7-6CF4-4702-8CCC-3F2A7A820276}"/>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2"/>
                  </a:solidFill>
                  <a:ln w="5008" cap="flat">
                    <a:noFill/>
                    <a:prstDash val="solid"/>
                    <a:miter/>
                  </a:ln>
                </p:spPr>
                <p:txBody>
                  <a:bodyPr rtlCol="0" anchor="ctr"/>
                  <a:lstStyle/>
                  <a:p>
                    <a:endParaRPr lang="en-US" sz="1400">
                      <a:solidFill>
                        <a:srgbClr val="000000"/>
                      </a:solidFill>
                      <a:latin typeface="Segoe UI Semibold"/>
                    </a:endParaRPr>
                  </a:p>
                </p:txBody>
              </p:sp>
            </p:grpSp>
          </p:grpSp>
        </p:grpSp>
      </p:grpSp>
      <p:sp>
        <p:nvSpPr>
          <p:cNvPr id="133" name="!!PATIENT ENGAGEMENT">
            <a:extLst>
              <a:ext uri="{FF2B5EF4-FFF2-40B4-BE49-F238E27FC236}">
                <a16:creationId xmlns:a16="http://schemas.microsoft.com/office/drawing/2014/main" id="{E9E89E4E-EA88-4B15-A848-920789309D33}"/>
              </a:ext>
            </a:extLst>
          </p:cNvPr>
          <p:cNvSpPr>
            <a:spLocks/>
          </p:cNvSpPr>
          <p:nvPr/>
        </p:nvSpPr>
        <p:spPr>
          <a:xfrm>
            <a:off x="0" y="4809132"/>
            <a:ext cx="872075" cy="1459906"/>
          </a:xfrm>
          <a:prstGeom prst="rect">
            <a:avLst/>
          </a:prstGeom>
          <a:solidFill>
            <a:schemeClr val="accent1">
              <a:lumMod val="20000"/>
              <a:lumOff val="80000"/>
              <a:alpha val="5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0" tIns="91440" rIns="91440" bIns="91440" rtlCol="0" anchor="ctr"/>
          <a:lstStyle/>
          <a:p>
            <a:pPr defTabSz="896215"/>
            <a:endParaRPr lang="en-US" sz="1600">
              <a:solidFill>
                <a:schemeClr val="tx1"/>
              </a:solidFill>
            </a:endParaRPr>
          </a:p>
        </p:txBody>
      </p:sp>
      <p:sp>
        <p:nvSpPr>
          <p:cNvPr id="158" name="!!PATIENT ACCESS">
            <a:extLst>
              <a:ext uri="{FF2B5EF4-FFF2-40B4-BE49-F238E27FC236}">
                <a16:creationId xmlns:a16="http://schemas.microsoft.com/office/drawing/2014/main" id="{A1F9A261-383E-4268-9ADB-FB9940F784A2}"/>
              </a:ext>
            </a:extLst>
          </p:cNvPr>
          <p:cNvSpPr>
            <a:spLocks/>
          </p:cNvSpPr>
          <p:nvPr/>
        </p:nvSpPr>
        <p:spPr>
          <a:xfrm>
            <a:off x="3" y="3233108"/>
            <a:ext cx="872075" cy="1459906"/>
          </a:xfrm>
          <a:prstGeom prst="rect">
            <a:avLst/>
          </a:prstGeom>
          <a:solidFill>
            <a:schemeClr val="accent1">
              <a:lumMod val="20000"/>
              <a:lumOff val="80000"/>
              <a:alpha val="5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0" tIns="91440" rIns="91440" bIns="91440" rtlCol="0" anchor="ctr"/>
          <a:lstStyle/>
          <a:p>
            <a:pPr defTabSz="896215"/>
            <a:endParaRPr lang="en-US" sz="1600">
              <a:solidFill>
                <a:schemeClr val="tx1"/>
              </a:solidFill>
            </a:endParaRPr>
          </a:p>
        </p:txBody>
      </p:sp>
      <p:grpSp>
        <p:nvGrpSpPr>
          <p:cNvPr id="81" name="Group 80">
            <a:extLst>
              <a:ext uri="{FF2B5EF4-FFF2-40B4-BE49-F238E27FC236}">
                <a16:creationId xmlns:a16="http://schemas.microsoft.com/office/drawing/2014/main" id="{0A1E1477-52A6-4FFF-85DF-059DD8B02912}"/>
              </a:ext>
            </a:extLst>
          </p:cNvPr>
          <p:cNvGrpSpPr/>
          <p:nvPr/>
        </p:nvGrpSpPr>
        <p:grpSpPr>
          <a:xfrm>
            <a:off x="11498385" y="6176585"/>
            <a:ext cx="548640" cy="548640"/>
            <a:chOff x="9992738" y="1728629"/>
            <a:chExt cx="831086" cy="831086"/>
          </a:xfrm>
        </p:grpSpPr>
        <p:sp>
          <p:nvSpPr>
            <p:cNvPr id="83" name="Oval 82">
              <a:extLst>
                <a:ext uri="{FF2B5EF4-FFF2-40B4-BE49-F238E27FC236}">
                  <a16:creationId xmlns:a16="http://schemas.microsoft.com/office/drawing/2014/main" id="{0AFE86FD-4597-4107-B180-7A72BF1F4443}"/>
                </a:ext>
              </a:extLst>
            </p:cNvPr>
            <p:cNvSpPr/>
            <p:nvPr/>
          </p:nvSpPr>
          <p:spPr bwMode="auto">
            <a:xfrm>
              <a:off x="9992738" y="1728629"/>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84" name="Group 83">
              <a:extLst>
                <a:ext uri="{FF2B5EF4-FFF2-40B4-BE49-F238E27FC236}">
                  <a16:creationId xmlns:a16="http://schemas.microsoft.com/office/drawing/2014/main" id="{B69E2113-7BA2-4007-8A8F-5A5FF198417F}"/>
                </a:ext>
              </a:extLst>
            </p:cNvPr>
            <p:cNvGrpSpPr>
              <a:grpSpLocks noChangeAspect="1"/>
            </p:cNvGrpSpPr>
            <p:nvPr/>
          </p:nvGrpSpPr>
          <p:grpSpPr>
            <a:xfrm>
              <a:off x="10101207" y="1859051"/>
              <a:ext cx="582406" cy="459978"/>
              <a:chOff x="9595963" y="5139401"/>
              <a:chExt cx="510972" cy="403559"/>
            </a:xfrm>
          </p:grpSpPr>
          <p:sp>
            <p:nvSpPr>
              <p:cNvPr id="85" name="AutoShape 124">
                <a:extLst>
                  <a:ext uri="{FF2B5EF4-FFF2-40B4-BE49-F238E27FC236}">
                    <a16:creationId xmlns:a16="http://schemas.microsoft.com/office/drawing/2014/main" id="{1687657A-86AD-4780-AE1F-A61D20336DB4}"/>
                  </a:ext>
                </a:extLst>
              </p:cNvPr>
              <p:cNvSpPr>
                <a:spLocks noChangeAspect="1" noChangeArrowheads="1" noTextEdit="1"/>
              </p:cNvSpPr>
              <p:nvPr/>
            </p:nvSpPr>
            <p:spPr bwMode="auto">
              <a:xfrm>
                <a:off x="9595963" y="5139401"/>
                <a:ext cx="404923" cy="40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6" name="Rectangle 127">
                <a:extLst>
                  <a:ext uri="{FF2B5EF4-FFF2-40B4-BE49-F238E27FC236}">
                    <a16:creationId xmlns:a16="http://schemas.microsoft.com/office/drawing/2014/main" id="{A7F9E129-B6E8-4F3E-9E48-F8179E2A0F20}"/>
                  </a:ext>
                </a:extLst>
              </p:cNvPr>
              <p:cNvSpPr>
                <a:spLocks noChangeArrowheads="1"/>
              </p:cNvSpPr>
              <p:nvPr/>
            </p:nvSpPr>
            <p:spPr bwMode="auto">
              <a:xfrm>
                <a:off x="9595963" y="5139401"/>
                <a:ext cx="404923" cy="40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7" name="Freeform 89">
                <a:extLst>
                  <a:ext uri="{FF2B5EF4-FFF2-40B4-BE49-F238E27FC236}">
                    <a16:creationId xmlns:a16="http://schemas.microsoft.com/office/drawing/2014/main" id="{0048604A-75EA-4559-8116-178F9EE7C412}"/>
                  </a:ext>
                </a:extLst>
              </p:cNvPr>
              <p:cNvSpPr>
                <a:spLocks/>
              </p:cNvSpPr>
              <p:nvPr/>
            </p:nvSpPr>
            <p:spPr bwMode="auto">
              <a:xfrm>
                <a:off x="9653225" y="5158488"/>
                <a:ext cx="290399" cy="359561"/>
              </a:xfrm>
              <a:custGeom>
                <a:avLst/>
                <a:gdLst>
                  <a:gd name="connsiteX0" fmla="*/ 145199 w 290399"/>
                  <a:gd name="connsiteY0" fmla="*/ 0 h 359561"/>
                  <a:gd name="connsiteX1" fmla="*/ 151513 w 290399"/>
                  <a:gd name="connsiteY1" fmla="*/ 4209 h 359561"/>
                  <a:gd name="connsiteX2" fmla="*/ 284086 w 290399"/>
                  <a:gd name="connsiteY2" fmla="*/ 61021 h 359561"/>
                  <a:gd name="connsiteX3" fmla="*/ 290399 w 290399"/>
                  <a:gd name="connsiteY3" fmla="*/ 61021 h 359561"/>
                  <a:gd name="connsiteX4" fmla="*/ 290399 w 290399"/>
                  <a:gd name="connsiteY4" fmla="*/ 164125 h 359561"/>
                  <a:gd name="connsiteX5" fmla="*/ 285800 w 290399"/>
                  <a:gd name="connsiteY5" fmla="*/ 210170 h 359561"/>
                  <a:gd name="connsiteX6" fmla="*/ 279891 w 290399"/>
                  <a:gd name="connsiteY6" fmla="*/ 229239 h 359561"/>
                  <a:gd name="connsiteX7" fmla="*/ 243547 w 290399"/>
                  <a:gd name="connsiteY7" fmla="*/ 221901 h 359561"/>
                  <a:gd name="connsiteX8" fmla="*/ 127234 w 290399"/>
                  <a:gd name="connsiteY8" fmla="*/ 338214 h 359561"/>
                  <a:gd name="connsiteX9" fmla="*/ 131544 w 290399"/>
                  <a:gd name="connsiteY9" fmla="*/ 359561 h 359561"/>
                  <a:gd name="connsiteX10" fmla="*/ 105644 w 290399"/>
                  <a:gd name="connsiteY10" fmla="*/ 351100 h 359561"/>
                  <a:gd name="connsiteX11" fmla="*/ 0 w 290399"/>
                  <a:gd name="connsiteY11" fmla="*/ 162021 h 359561"/>
                  <a:gd name="connsiteX12" fmla="*/ 0 w 290399"/>
                  <a:gd name="connsiteY12" fmla="*/ 61021 h 359561"/>
                  <a:gd name="connsiteX13" fmla="*/ 8417 w 290399"/>
                  <a:gd name="connsiteY13" fmla="*/ 61021 h 359561"/>
                  <a:gd name="connsiteX14" fmla="*/ 140991 w 290399"/>
                  <a:gd name="connsiteY14" fmla="*/ 4209 h 359561"/>
                  <a:gd name="connsiteX15" fmla="*/ 145199 w 290399"/>
                  <a:gd name="connsiteY15" fmla="*/ 0 h 35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0399" h="359561">
                    <a:moveTo>
                      <a:pt x="145199" y="0"/>
                    </a:moveTo>
                    <a:cubicBezTo>
                      <a:pt x="151513" y="4209"/>
                      <a:pt x="151513" y="4209"/>
                      <a:pt x="151513" y="4209"/>
                    </a:cubicBezTo>
                    <a:cubicBezTo>
                      <a:pt x="223060" y="61021"/>
                      <a:pt x="284086" y="61021"/>
                      <a:pt x="284086" y="61021"/>
                    </a:cubicBezTo>
                    <a:cubicBezTo>
                      <a:pt x="290399" y="61021"/>
                      <a:pt x="290399" y="61021"/>
                      <a:pt x="290399" y="61021"/>
                    </a:cubicBezTo>
                    <a:cubicBezTo>
                      <a:pt x="290399" y="164125"/>
                      <a:pt x="290399" y="164125"/>
                      <a:pt x="290399" y="164125"/>
                    </a:cubicBezTo>
                    <a:cubicBezTo>
                      <a:pt x="290399" y="180433"/>
                      <a:pt x="288755" y="195786"/>
                      <a:pt x="285800" y="210170"/>
                    </a:cubicBezTo>
                    <a:lnTo>
                      <a:pt x="279891" y="229239"/>
                    </a:lnTo>
                    <a:lnTo>
                      <a:pt x="243547" y="221901"/>
                    </a:lnTo>
                    <a:cubicBezTo>
                      <a:pt x="179309" y="221901"/>
                      <a:pt x="127234" y="273976"/>
                      <a:pt x="127234" y="338214"/>
                    </a:cubicBezTo>
                    <a:lnTo>
                      <a:pt x="131544" y="359561"/>
                    </a:lnTo>
                    <a:lnTo>
                      <a:pt x="105644" y="351100"/>
                    </a:lnTo>
                    <a:cubicBezTo>
                      <a:pt x="59185" y="325357"/>
                      <a:pt x="0" y="261443"/>
                      <a:pt x="0" y="162021"/>
                    </a:cubicBezTo>
                    <a:cubicBezTo>
                      <a:pt x="0" y="61021"/>
                      <a:pt x="0" y="61021"/>
                      <a:pt x="0" y="61021"/>
                    </a:cubicBezTo>
                    <a:cubicBezTo>
                      <a:pt x="8417" y="61021"/>
                      <a:pt x="8417" y="61021"/>
                      <a:pt x="8417" y="61021"/>
                    </a:cubicBezTo>
                    <a:cubicBezTo>
                      <a:pt x="8417" y="61021"/>
                      <a:pt x="73652" y="67334"/>
                      <a:pt x="140991" y="4209"/>
                    </a:cubicBezTo>
                    <a:cubicBezTo>
                      <a:pt x="145199" y="0"/>
                      <a:pt x="145199" y="0"/>
                      <a:pt x="14519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8" name="Freeform 129">
                <a:extLst>
                  <a:ext uri="{FF2B5EF4-FFF2-40B4-BE49-F238E27FC236}">
                    <a16:creationId xmlns:a16="http://schemas.microsoft.com/office/drawing/2014/main" id="{4B7ABB30-B695-4A48-AE86-45E81835A015}"/>
                  </a:ext>
                </a:extLst>
              </p:cNvPr>
              <p:cNvSpPr>
                <a:spLocks/>
              </p:cNvSpPr>
              <p:nvPr/>
            </p:nvSpPr>
            <p:spPr bwMode="auto">
              <a:xfrm>
                <a:off x="9775929" y="5301643"/>
                <a:ext cx="46355" cy="9271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9" name="Freeform: Shape 87">
                <a:extLst>
                  <a:ext uri="{FF2B5EF4-FFF2-40B4-BE49-F238E27FC236}">
                    <a16:creationId xmlns:a16="http://schemas.microsoft.com/office/drawing/2014/main" id="{CC87859E-31F7-4AF6-8F64-434DF394DE46}"/>
                  </a:ext>
                </a:extLst>
              </p:cNvPr>
              <p:cNvSpPr/>
              <p:nvPr/>
            </p:nvSpPr>
            <p:spPr>
              <a:xfrm>
                <a:off x="9826788" y="5445278"/>
                <a:ext cx="123425" cy="97592"/>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90" name="Group 89">
                <a:extLst>
                  <a:ext uri="{FF2B5EF4-FFF2-40B4-BE49-F238E27FC236}">
                    <a16:creationId xmlns:a16="http://schemas.microsoft.com/office/drawing/2014/main" id="{BD1BDFC9-A2E3-418A-AF20-951946FD9C8D}"/>
                  </a:ext>
                </a:extLst>
              </p:cNvPr>
              <p:cNvGrpSpPr/>
              <p:nvPr/>
            </p:nvGrpSpPr>
            <p:grpSpPr>
              <a:xfrm>
                <a:off x="9967668" y="5448874"/>
                <a:ext cx="139267" cy="93256"/>
                <a:chOff x="2222738" y="2658178"/>
                <a:chExt cx="391875" cy="262412"/>
              </a:xfrm>
            </p:grpSpPr>
            <p:sp>
              <p:nvSpPr>
                <p:cNvPr id="91" name="Rectangle 90">
                  <a:extLst>
                    <a:ext uri="{FF2B5EF4-FFF2-40B4-BE49-F238E27FC236}">
                      <a16:creationId xmlns:a16="http://schemas.microsoft.com/office/drawing/2014/main" id="{2EF77F1A-2114-4230-A3FD-84E79ACB98BD}"/>
                    </a:ext>
                  </a:extLst>
                </p:cNvPr>
                <p:cNvSpPr/>
                <p:nvPr/>
              </p:nvSpPr>
              <p:spPr bwMode="auto">
                <a:xfrm>
                  <a:off x="2222738" y="2658178"/>
                  <a:ext cx="391875"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2" name="Rectangle 91">
                  <a:extLst>
                    <a:ext uri="{FF2B5EF4-FFF2-40B4-BE49-F238E27FC236}">
                      <a16:creationId xmlns:a16="http://schemas.microsoft.com/office/drawing/2014/main" id="{A9C9B386-E275-41C8-879E-6ECB7BCD4E5C}"/>
                    </a:ext>
                  </a:extLst>
                </p:cNvPr>
                <p:cNvSpPr/>
                <p:nvPr/>
              </p:nvSpPr>
              <p:spPr bwMode="auto">
                <a:xfrm>
                  <a:off x="2222738" y="2766525"/>
                  <a:ext cx="391875"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3" name="Rectangle 92">
                  <a:extLst>
                    <a:ext uri="{FF2B5EF4-FFF2-40B4-BE49-F238E27FC236}">
                      <a16:creationId xmlns:a16="http://schemas.microsoft.com/office/drawing/2014/main" id="{460AB1EF-6486-4584-8660-147A6499CDC9}"/>
                    </a:ext>
                  </a:extLst>
                </p:cNvPr>
                <p:cNvSpPr/>
                <p:nvPr/>
              </p:nvSpPr>
              <p:spPr bwMode="auto">
                <a:xfrm>
                  <a:off x="2222738" y="2874871"/>
                  <a:ext cx="391875"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grpSp>
      <p:grpSp>
        <p:nvGrpSpPr>
          <p:cNvPr id="94" name="Group 93">
            <a:extLst>
              <a:ext uri="{FF2B5EF4-FFF2-40B4-BE49-F238E27FC236}">
                <a16:creationId xmlns:a16="http://schemas.microsoft.com/office/drawing/2014/main" id="{46BF62BE-E1A6-4A23-8B97-C1CEC963970C}"/>
              </a:ext>
            </a:extLst>
          </p:cNvPr>
          <p:cNvGrpSpPr/>
          <p:nvPr/>
        </p:nvGrpSpPr>
        <p:grpSpPr>
          <a:xfrm>
            <a:off x="9087190" y="6176585"/>
            <a:ext cx="548640" cy="548640"/>
            <a:chOff x="936598" y="3457731"/>
            <a:chExt cx="549855" cy="549855"/>
          </a:xfrm>
        </p:grpSpPr>
        <p:sp>
          <p:nvSpPr>
            <p:cNvPr id="95" name="Oval 94">
              <a:extLst>
                <a:ext uri="{FF2B5EF4-FFF2-40B4-BE49-F238E27FC236}">
                  <a16:creationId xmlns:a16="http://schemas.microsoft.com/office/drawing/2014/main" id="{969C6EB3-FDA9-42EC-BEC9-6FA9AD82F55E}"/>
                </a:ext>
              </a:extLst>
            </p:cNvPr>
            <p:cNvSpPr>
              <a:spLocks/>
            </p:cNvSpPr>
            <p:nvPr/>
          </p:nvSpPr>
          <p:spPr bwMode="auto">
            <a:xfrm>
              <a:off x="936598" y="3457731"/>
              <a:ext cx="549855" cy="549855"/>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96" name="Group 95">
              <a:extLst>
                <a:ext uri="{FF2B5EF4-FFF2-40B4-BE49-F238E27FC236}">
                  <a16:creationId xmlns:a16="http://schemas.microsoft.com/office/drawing/2014/main" id="{F8282CD7-0CD5-48E4-AF8E-A3D7D5E1C818}"/>
                </a:ext>
              </a:extLst>
            </p:cNvPr>
            <p:cNvGrpSpPr/>
            <p:nvPr/>
          </p:nvGrpSpPr>
          <p:grpSpPr>
            <a:xfrm>
              <a:off x="1027638" y="3571805"/>
              <a:ext cx="367776" cy="321708"/>
              <a:chOff x="2393155" y="4812640"/>
              <a:chExt cx="977928" cy="855435"/>
            </a:xfrm>
          </p:grpSpPr>
          <p:sp>
            <p:nvSpPr>
              <p:cNvPr id="97" name="Oval 96">
                <a:extLst>
                  <a:ext uri="{FF2B5EF4-FFF2-40B4-BE49-F238E27FC236}">
                    <a16:creationId xmlns:a16="http://schemas.microsoft.com/office/drawing/2014/main" id="{9D6B017B-9722-48EA-B295-4F7D20FDE10B}"/>
                  </a:ext>
                  <a:ext uri="{C183D7F6-B498-43B3-948B-1728B52AA6E4}">
                    <adec:decorative xmlns:adec="http://schemas.microsoft.com/office/drawing/2017/decorative" val="1"/>
                  </a:ext>
                </a:extLst>
              </p:cNvPr>
              <p:cNvSpPr/>
              <p:nvPr/>
            </p:nvSpPr>
            <p:spPr bwMode="auto">
              <a:xfrm rot="17100000">
                <a:off x="2470484" y="4809143"/>
                <a:ext cx="814006" cy="820999"/>
              </a:xfrm>
              <a:prstGeom prst="ellipse">
                <a:avLst/>
              </a:prstGeom>
              <a:noFill/>
              <a:ln w="19050" cap="rnd">
                <a:solidFill>
                  <a:srgbClr val="50E6FF"/>
                </a:solidFill>
                <a:headEnd type="triangle"/>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98" name="Group 97" descr="heart, health, monitoring">
                <a:extLst>
                  <a:ext uri="{FF2B5EF4-FFF2-40B4-BE49-F238E27FC236}">
                    <a16:creationId xmlns:a16="http://schemas.microsoft.com/office/drawing/2014/main" id="{C0FA11FC-CF90-4FB2-A8CD-D3CA134BB2C8}"/>
                  </a:ext>
                </a:extLst>
              </p:cNvPr>
              <p:cNvGrpSpPr/>
              <p:nvPr/>
            </p:nvGrpSpPr>
            <p:grpSpPr>
              <a:xfrm>
                <a:off x="2711466" y="5070806"/>
                <a:ext cx="367435" cy="270597"/>
                <a:chOff x="3824796" y="4547391"/>
                <a:chExt cx="485866" cy="357813"/>
              </a:xfrm>
            </p:grpSpPr>
            <p:sp>
              <p:nvSpPr>
                <p:cNvPr id="126" name="Freeform 81">
                  <a:extLst>
                    <a:ext uri="{FF2B5EF4-FFF2-40B4-BE49-F238E27FC236}">
                      <a16:creationId xmlns:a16="http://schemas.microsoft.com/office/drawing/2014/main" id="{F121A129-17FA-422A-A61D-E6A6D3E3BD81}"/>
                    </a:ext>
                  </a:extLst>
                </p:cNvPr>
                <p:cNvSpPr>
                  <a:spLocks/>
                </p:cNvSpPr>
                <p:nvPr/>
              </p:nvSpPr>
              <p:spPr bwMode="auto">
                <a:xfrm>
                  <a:off x="3883525" y="4547391"/>
                  <a:ext cx="427137" cy="357813"/>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27" name="Freeform 82">
                  <a:extLst>
                    <a:ext uri="{FF2B5EF4-FFF2-40B4-BE49-F238E27FC236}">
                      <a16:creationId xmlns:a16="http://schemas.microsoft.com/office/drawing/2014/main" id="{30875096-79E6-4982-9FEA-8F2B9C5A53CE}"/>
                    </a:ext>
                  </a:extLst>
                </p:cNvPr>
                <p:cNvSpPr>
                  <a:spLocks/>
                </p:cNvSpPr>
                <p:nvPr/>
              </p:nvSpPr>
              <p:spPr bwMode="auto">
                <a:xfrm>
                  <a:off x="3824796" y="4647397"/>
                  <a:ext cx="369547" cy="73909"/>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28" name="Oval 127">
                  <a:extLst>
                    <a:ext uri="{FF2B5EF4-FFF2-40B4-BE49-F238E27FC236}">
                      <a16:creationId xmlns:a16="http://schemas.microsoft.com/office/drawing/2014/main" id="{BC98DF0F-0CC5-4ADD-AEF4-578DC9C71498}"/>
                    </a:ext>
                  </a:extLst>
                </p:cNvPr>
                <p:cNvSpPr>
                  <a:spLocks noChangeArrowheads="1"/>
                </p:cNvSpPr>
                <p:nvPr/>
              </p:nvSpPr>
              <p:spPr bwMode="auto">
                <a:xfrm>
                  <a:off x="4108451" y="4768851"/>
                  <a:ext cx="55563"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grpSp>
          <p:grpSp>
            <p:nvGrpSpPr>
              <p:cNvPr id="99" name="Group 98">
                <a:extLst>
                  <a:ext uri="{FF2B5EF4-FFF2-40B4-BE49-F238E27FC236}">
                    <a16:creationId xmlns:a16="http://schemas.microsoft.com/office/drawing/2014/main" id="{04812A4C-F740-4BC9-99E8-17D4528A2B88}"/>
                  </a:ext>
                </a:extLst>
              </p:cNvPr>
              <p:cNvGrpSpPr/>
              <p:nvPr/>
            </p:nvGrpSpPr>
            <p:grpSpPr>
              <a:xfrm>
                <a:off x="2775267" y="5406902"/>
                <a:ext cx="220378" cy="261173"/>
                <a:chOff x="1367742" y="1871371"/>
                <a:chExt cx="195890" cy="232152"/>
              </a:xfrm>
            </p:grpSpPr>
            <p:sp>
              <p:nvSpPr>
                <p:cNvPr id="124" name="Freeform: Shape 123">
                  <a:extLst>
                    <a:ext uri="{FF2B5EF4-FFF2-40B4-BE49-F238E27FC236}">
                      <a16:creationId xmlns:a16="http://schemas.microsoft.com/office/drawing/2014/main" id="{52FC64AA-60C7-4C8A-89A0-4D5F0DACD486}"/>
                    </a:ext>
                  </a:extLst>
                </p:cNvPr>
                <p:cNvSpPr/>
                <p:nvPr/>
              </p:nvSpPr>
              <p:spPr>
                <a:xfrm>
                  <a:off x="1367742" y="2005578"/>
                  <a:ext cx="195890" cy="97945"/>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5" name="Freeform: Shape 124">
                  <a:extLst>
                    <a:ext uri="{FF2B5EF4-FFF2-40B4-BE49-F238E27FC236}">
                      <a16:creationId xmlns:a16="http://schemas.microsoft.com/office/drawing/2014/main" id="{0FFED48A-8EA4-45D2-B869-EAB065173C68}"/>
                    </a:ext>
                  </a:extLst>
                </p:cNvPr>
                <p:cNvSpPr/>
                <p:nvPr/>
              </p:nvSpPr>
              <p:spPr>
                <a:xfrm>
                  <a:off x="1410390" y="1871371"/>
                  <a:ext cx="108827" cy="108827"/>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100" name="Graphic 89">
                <a:extLst>
                  <a:ext uri="{FF2B5EF4-FFF2-40B4-BE49-F238E27FC236}">
                    <a16:creationId xmlns:a16="http://schemas.microsoft.com/office/drawing/2014/main" id="{86337947-75FD-49F6-B9FA-9C1AB006DF9C}"/>
                  </a:ext>
                </a:extLst>
              </p:cNvPr>
              <p:cNvGrpSpPr/>
              <p:nvPr/>
            </p:nvGrpSpPr>
            <p:grpSpPr>
              <a:xfrm>
                <a:off x="3121535" y="4859141"/>
                <a:ext cx="249548" cy="345647"/>
                <a:chOff x="4186213" y="2461810"/>
                <a:chExt cx="466725" cy="646461"/>
              </a:xfrm>
            </p:grpSpPr>
            <p:sp>
              <p:nvSpPr>
                <p:cNvPr id="115" name="Freeform: Shape 114">
                  <a:extLst>
                    <a:ext uri="{FF2B5EF4-FFF2-40B4-BE49-F238E27FC236}">
                      <a16:creationId xmlns:a16="http://schemas.microsoft.com/office/drawing/2014/main" id="{B1155D2A-3366-4E83-BC2A-91DF59C35D8F}"/>
                    </a:ext>
                  </a:extLst>
                </p:cNvPr>
                <p:cNvSpPr/>
                <p:nvPr/>
              </p:nvSpPr>
              <p:spPr>
                <a:xfrm>
                  <a:off x="4255745" y="2557726"/>
                  <a:ext cx="329184" cy="330327"/>
                </a:xfrm>
                <a:custGeom>
                  <a:avLst/>
                  <a:gdLst>
                    <a:gd name="connsiteX0" fmla="*/ 329184 w 329184"/>
                    <a:gd name="connsiteY0" fmla="*/ 165164 h 330327"/>
                    <a:gd name="connsiteX1" fmla="*/ 327660 w 329184"/>
                    <a:gd name="connsiteY1" fmla="*/ 187166 h 330327"/>
                    <a:gd name="connsiteX2" fmla="*/ 164592 w 329184"/>
                    <a:gd name="connsiteY2" fmla="*/ 330327 h 330327"/>
                    <a:gd name="connsiteX3" fmla="*/ 1524 w 329184"/>
                    <a:gd name="connsiteY3" fmla="*/ 187357 h 330327"/>
                    <a:gd name="connsiteX4" fmla="*/ 0 w 329184"/>
                    <a:gd name="connsiteY4" fmla="*/ 165164 h 330327"/>
                    <a:gd name="connsiteX5" fmla="*/ 149352 w 329184"/>
                    <a:gd name="connsiteY5" fmla="*/ 762 h 330327"/>
                    <a:gd name="connsiteX6" fmla="*/ 156115 w 329184"/>
                    <a:gd name="connsiteY6" fmla="*/ 191 h 330327"/>
                    <a:gd name="connsiteX7" fmla="*/ 164592 w 329184"/>
                    <a:gd name="connsiteY7" fmla="*/ 0 h 330327"/>
                    <a:gd name="connsiteX8" fmla="*/ 329184 w 329184"/>
                    <a:gd name="connsiteY8" fmla="*/ 165164 h 33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 h="330327">
                      <a:moveTo>
                        <a:pt x="329184" y="165164"/>
                      </a:moveTo>
                      <a:cubicBezTo>
                        <a:pt x="329184" y="172688"/>
                        <a:pt x="328708" y="180023"/>
                        <a:pt x="327660" y="187166"/>
                      </a:cubicBezTo>
                      <a:cubicBezTo>
                        <a:pt x="316992" y="268605"/>
                        <a:pt x="247459" y="330327"/>
                        <a:pt x="164592" y="330327"/>
                      </a:cubicBezTo>
                      <a:cubicBezTo>
                        <a:pt x="80296" y="330327"/>
                        <a:pt x="12002" y="268700"/>
                        <a:pt x="1524" y="187357"/>
                      </a:cubicBezTo>
                      <a:cubicBezTo>
                        <a:pt x="476" y="180118"/>
                        <a:pt x="0" y="172688"/>
                        <a:pt x="0" y="165164"/>
                      </a:cubicBezTo>
                      <a:cubicBezTo>
                        <a:pt x="0" y="79629"/>
                        <a:pt x="64865" y="8382"/>
                        <a:pt x="149352" y="762"/>
                      </a:cubicBezTo>
                      <a:cubicBezTo>
                        <a:pt x="151543" y="476"/>
                        <a:pt x="153829" y="286"/>
                        <a:pt x="156115" y="191"/>
                      </a:cubicBezTo>
                      <a:cubicBezTo>
                        <a:pt x="158972" y="95"/>
                        <a:pt x="161735" y="0"/>
                        <a:pt x="164592" y="0"/>
                      </a:cubicBezTo>
                      <a:cubicBezTo>
                        <a:pt x="254794" y="0"/>
                        <a:pt x="329184" y="74581"/>
                        <a:pt x="329184" y="16516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6" name="Freeform: Shape 115">
                  <a:extLst>
                    <a:ext uri="{FF2B5EF4-FFF2-40B4-BE49-F238E27FC236}">
                      <a16:creationId xmlns:a16="http://schemas.microsoft.com/office/drawing/2014/main" id="{9C5F622E-2FAD-4C67-9FA5-42C9C6433005}"/>
                    </a:ext>
                  </a:extLst>
                </p:cNvPr>
                <p:cNvSpPr/>
                <p:nvPr/>
              </p:nvSpPr>
              <p:spPr>
                <a:xfrm>
                  <a:off x="4186213" y="2896340"/>
                  <a:ext cx="466725" cy="211931"/>
                </a:xfrm>
                <a:custGeom>
                  <a:avLst/>
                  <a:gdLst>
                    <a:gd name="connsiteX0" fmla="*/ 466725 w 466725"/>
                    <a:gd name="connsiteY0" fmla="*/ 211931 h 211931"/>
                    <a:gd name="connsiteX1" fmla="*/ 0 w 466725"/>
                    <a:gd name="connsiteY1" fmla="*/ 211931 h 211931"/>
                    <a:gd name="connsiteX2" fmla="*/ 132874 w 466725"/>
                    <a:gd name="connsiteY2" fmla="*/ 95 h 211931"/>
                    <a:gd name="connsiteX3" fmla="*/ 132969 w 466725"/>
                    <a:gd name="connsiteY3" fmla="*/ 95 h 211931"/>
                    <a:gd name="connsiteX4" fmla="*/ 234791 w 466725"/>
                    <a:gd name="connsiteY4" fmla="*/ 95250 h 211931"/>
                    <a:gd name="connsiteX5" fmla="*/ 335090 w 466725"/>
                    <a:gd name="connsiteY5" fmla="*/ 0 h 211931"/>
                    <a:gd name="connsiteX6" fmla="*/ 466725 w 466725"/>
                    <a:gd name="connsiteY6"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211931">
                      <a:moveTo>
                        <a:pt x="466725" y="211931"/>
                      </a:moveTo>
                      <a:lnTo>
                        <a:pt x="0" y="211931"/>
                      </a:lnTo>
                      <a:cubicBezTo>
                        <a:pt x="0" y="119063"/>
                        <a:pt x="54483" y="38291"/>
                        <a:pt x="132874" y="95"/>
                      </a:cubicBezTo>
                      <a:cubicBezTo>
                        <a:pt x="132874" y="191"/>
                        <a:pt x="132874" y="191"/>
                        <a:pt x="132969" y="95"/>
                      </a:cubicBezTo>
                      <a:cubicBezTo>
                        <a:pt x="234791" y="95250"/>
                        <a:pt x="234791" y="95250"/>
                        <a:pt x="234791" y="95250"/>
                      </a:cubicBezTo>
                      <a:cubicBezTo>
                        <a:pt x="280607" y="51626"/>
                        <a:pt x="312706" y="21336"/>
                        <a:pt x="335090" y="0"/>
                      </a:cubicBezTo>
                      <a:cubicBezTo>
                        <a:pt x="413195" y="38100"/>
                        <a:pt x="466725" y="118872"/>
                        <a:pt x="466725" y="211931"/>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7" name="Freeform: Shape 116">
                  <a:extLst>
                    <a:ext uri="{FF2B5EF4-FFF2-40B4-BE49-F238E27FC236}">
                      <a16:creationId xmlns:a16="http://schemas.microsoft.com/office/drawing/2014/main" id="{7AB23110-2148-46CB-B9D5-625FE959CFB0}"/>
                    </a:ext>
                  </a:extLst>
                </p:cNvPr>
                <p:cNvSpPr/>
                <p:nvPr/>
              </p:nvSpPr>
              <p:spPr>
                <a:xfrm>
                  <a:off x="4255745" y="2539533"/>
                  <a:ext cx="157543" cy="205549"/>
                </a:xfrm>
                <a:custGeom>
                  <a:avLst/>
                  <a:gdLst>
                    <a:gd name="connsiteX0" fmla="*/ 157544 w 157543"/>
                    <a:gd name="connsiteY0" fmla="*/ 39529 h 205549"/>
                    <a:gd name="connsiteX1" fmla="*/ 152781 w 157543"/>
                    <a:gd name="connsiteY1" fmla="*/ 79057 h 205549"/>
                    <a:gd name="connsiteX2" fmla="*/ 1524 w 157543"/>
                    <a:gd name="connsiteY2" fmla="*/ 205550 h 205549"/>
                    <a:gd name="connsiteX3" fmla="*/ 0 w 157543"/>
                    <a:gd name="connsiteY3" fmla="*/ 183356 h 205549"/>
                    <a:gd name="connsiteX4" fmla="*/ 149352 w 157543"/>
                    <a:gd name="connsiteY4" fmla="*/ 18955 h 205549"/>
                    <a:gd name="connsiteX5" fmla="*/ 152781 w 157543"/>
                    <a:gd name="connsiteY5" fmla="*/ 0 h 205549"/>
                    <a:gd name="connsiteX6" fmla="*/ 156115 w 157543"/>
                    <a:gd name="connsiteY6" fmla="*/ 18383 h 205549"/>
                    <a:gd name="connsiteX7" fmla="*/ 157544 w 157543"/>
                    <a:gd name="connsiteY7" fmla="*/ 39529 h 2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43" h="205549">
                      <a:moveTo>
                        <a:pt x="157544" y="39529"/>
                      </a:moveTo>
                      <a:cubicBezTo>
                        <a:pt x="157544" y="53150"/>
                        <a:pt x="155924" y="66389"/>
                        <a:pt x="152781" y="79057"/>
                      </a:cubicBezTo>
                      <a:cubicBezTo>
                        <a:pt x="135827" y="148685"/>
                        <a:pt x="75152" y="201073"/>
                        <a:pt x="1524" y="205550"/>
                      </a:cubicBezTo>
                      <a:cubicBezTo>
                        <a:pt x="476" y="198311"/>
                        <a:pt x="0" y="190881"/>
                        <a:pt x="0" y="183356"/>
                      </a:cubicBezTo>
                      <a:cubicBezTo>
                        <a:pt x="0" y="97822"/>
                        <a:pt x="64865" y="26575"/>
                        <a:pt x="149352" y="18955"/>
                      </a:cubicBezTo>
                      <a:cubicBezTo>
                        <a:pt x="150114" y="12478"/>
                        <a:pt x="151257" y="6191"/>
                        <a:pt x="152781" y="0"/>
                      </a:cubicBezTo>
                      <a:cubicBezTo>
                        <a:pt x="154305" y="6001"/>
                        <a:pt x="155448" y="12097"/>
                        <a:pt x="156115" y="18383"/>
                      </a:cubicBezTo>
                      <a:cubicBezTo>
                        <a:pt x="157067" y="25241"/>
                        <a:pt x="157544" y="32385"/>
                        <a:pt x="157544" y="39529"/>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8" name="Freeform: Shape 117">
                  <a:extLst>
                    <a:ext uri="{FF2B5EF4-FFF2-40B4-BE49-F238E27FC236}">
                      <a16:creationId xmlns:a16="http://schemas.microsoft.com/office/drawing/2014/main" id="{CD822DCF-055B-4AD7-A4EC-4D60FB39A4EE}"/>
                    </a:ext>
                  </a:extLst>
                </p:cNvPr>
                <p:cNvSpPr/>
                <p:nvPr/>
              </p:nvSpPr>
              <p:spPr>
                <a:xfrm>
                  <a:off x="4403764" y="2539533"/>
                  <a:ext cx="181165" cy="205930"/>
                </a:xfrm>
                <a:custGeom>
                  <a:avLst/>
                  <a:gdLst>
                    <a:gd name="connsiteX0" fmla="*/ 181166 w 181165"/>
                    <a:gd name="connsiteY0" fmla="*/ 183356 h 205930"/>
                    <a:gd name="connsiteX1" fmla="*/ 179642 w 181165"/>
                    <a:gd name="connsiteY1" fmla="*/ 205359 h 205930"/>
                    <a:gd name="connsiteX2" fmla="*/ 166402 w 181165"/>
                    <a:gd name="connsiteY2" fmla="*/ 205931 h 205930"/>
                    <a:gd name="connsiteX3" fmla="*/ 4763 w 181165"/>
                    <a:gd name="connsiteY3" fmla="*/ 79057 h 205930"/>
                    <a:gd name="connsiteX4" fmla="*/ 0 w 181165"/>
                    <a:gd name="connsiteY4" fmla="*/ 39529 h 205930"/>
                    <a:gd name="connsiteX5" fmla="*/ 1333 w 181165"/>
                    <a:gd name="connsiteY5" fmla="*/ 18955 h 205930"/>
                    <a:gd name="connsiteX6" fmla="*/ 4763 w 181165"/>
                    <a:gd name="connsiteY6" fmla="*/ 0 h 205930"/>
                    <a:gd name="connsiteX7" fmla="*/ 8096 w 181165"/>
                    <a:gd name="connsiteY7" fmla="*/ 18383 h 205930"/>
                    <a:gd name="connsiteX8" fmla="*/ 16573 w 181165"/>
                    <a:gd name="connsiteY8" fmla="*/ 18193 h 205930"/>
                    <a:gd name="connsiteX9" fmla="*/ 181166 w 181165"/>
                    <a:gd name="connsiteY9" fmla="*/ 183356 h 20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65" h="205930">
                      <a:moveTo>
                        <a:pt x="181166" y="183356"/>
                      </a:moveTo>
                      <a:cubicBezTo>
                        <a:pt x="181166" y="190881"/>
                        <a:pt x="180689" y="198215"/>
                        <a:pt x="179642" y="205359"/>
                      </a:cubicBezTo>
                      <a:cubicBezTo>
                        <a:pt x="175260" y="205740"/>
                        <a:pt x="170878" y="205931"/>
                        <a:pt x="166402" y="205931"/>
                      </a:cubicBezTo>
                      <a:cubicBezTo>
                        <a:pt x="88106" y="205931"/>
                        <a:pt x="22479" y="151924"/>
                        <a:pt x="4763" y="79057"/>
                      </a:cubicBezTo>
                      <a:cubicBezTo>
                        <a:pt x="1619" y="66389"/>
                        <a:pt x="0" y="53150"/>
                        <a:pt x="0" y="39529"/>
                      </a:cubicBezTo>
                      <a:cubicBezTo>
                        <a:pt x="0" y="32576"/>
                        <a:pt x="476" y="25717"/>
                        <a:pt x="1333" y="18955"/>
                      </a:cubicBezTo>
                      <a:cubicBezTo>
                        <a:pt x="2095" y="12478"/>
                        <a:pt x="3239" y="6191"/>
                        <a:pt x="4763" y="0"/>
                      </a:cubicBezTo>
                      <a:cubicBezTo>
                        <a:pt x="6286" y="6001"/>
                        <a:pt x="7430" y="12097"/>
                        <a:pt x="8096" y="18383"/>
                      </a:cubicBezTo>
                      <a:cubicBezTo>
                        <a:pt x="10954" y="18288"/>
                        <a:pt x="13716" y="18193"/>
                        <a:pt x="16573" y="18193"/>
                      </a:cubicBezTo>
                      <a:cubicBezTo>
                        <a:pt x="106775" y="18193"/>
                        <a:pt x="181166" y="92774"/>
                        <a:pt x="181166" y="183356"/>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19" name="Graphic 89">
                  <a:extLst>
                    <a:ext uri="{FF2B5EF4-FFF2-40B4-BE49-F238E27FC236}">
                      <a16:creationId xmlns:a16="http://schemas.microsoft.com/office/drawing/2014/main" id="{94CF49ED-C44F-4826-ADD8-2D3390DCAF6E}"/>
                    </a:ext>
                  </a:extLst>
                </p:cNvPr>
                <p:cNvGrpSpPr/>
                <p:nvPr/>
              </p:nvGrpSpPr>
              <p:grpSpPr>
                <a:xfrm>
                  <a:off x="4276795" y="2461810"/>
                  <a:ext cx="273081" cy="162972"/>
                  <a:chOff x="4276795" y="2461810"/>
                  <a:chExt cx="273081" cy="162972"/>
                </a:xfrm>
              </p:grpSpPr>
              <p:sp>
                <p:nvSpPr>
                  <p:cNvPr id="120" name="Freeform: Shape 119">
                    <a:extLst>
                      <a:ext uri="{FF2B5EF4-FFF2-40B4-BE49-F238E27FC236}">
                        <a16:creationId xmlns:a16="http://schemas.microsoft.com/office/drawing/2014/main" id="{A8372623-9798-43D0-AAE8-4959DD057FD8}"/>
                      </a:ext>
                    </a:extLst>
                  </p:cNvPr>
                  <p:cNvSpPr/>
                  <p:nvPr/>
                </p:nvSpPr>
                <p:spPr>
                  <a:xfrm>
                    <a:off x="4276795" y="2461810"/>
                    <a:ext cx="273081" cy="162972"/>
                  </a:xfrm>
                  <a:custGeom>
                    <a:avLst/>
                    <a:gdLst>
                      <a:gd name="connsiteX0" fmla="*/ 237077 w 273081"/>
                      <a:gd name="connsiteY0" fmla="*/ 162973 h 162972"/>
                      <a:gd name="connsiteX1" fmla="*/ 36004 w 273081"/>
                      <a:gd name="connsiteY1" fmla="*/ 162973 h 162972"/>
                      <a:gd name="connsiteX2" fmla="*/ 0 w 273081"/>
                      <a:gd name="connsiteY2" fmla="*/ 72009 h 162972"/>
                      <a:gd name="connsiteX3" fmla="*/ 136493 w 273081"/>
                      <a:gd name="connsiteY3" fmla="*/ 0 h 162972"/>
                      <a:gd name="connsiteX4" fmla="*/ 273082 w 273081"/>
                      <a:gd name="connsiteY4" fmla="*/ 72009 h 1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81" h="162972">
                        <a:moveTo>
                          <a:pt x="237077" y="162973"/>
                        </a:moveTo>
                        <a:lnTo>
                          <a:pt x="36004" y="162973"/>
                        </a:lnTo>
                        <a:lnTo>
                          <a:pt x="0" y="72009"/>
                        </a:lnTo>
                        <a:lnTo>
                          <a:pt x="136493" y="0"/>
                        </a:lnTo>
                        <a:lnTo>
                          <a:pt x="273082" y="72009"/>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21" name="Graphic 89">
                    <a:extLst>
                      <a:ext uri="{FF2B5EF4-FFF2-40B4-BE49-F238E27FC236}">
                        <a16:creationId xmlns:a16="http://schemas.microsoft.com/office/drawing/2014/main" id="{2B0D7CD4-8C6D-42F9-8887-353D2B736425}"/>
                      </a:ext>
                    </a:extLst>
                  </p:cNvPr>
                  <p:cNvGrpSpPr/>
                  <p:nvPr/>
                </p:nvGrpSpPr>
                <p:grpSpPr>
                  <a:xfrm>
                    <a:off x="4379951" y="2517721"/>
                    <a:ext cx="66675" cy="66675"/>
                    <a:chOff x="4379951" y="2517721"/>
                    <a:chExt cx="66675" cy="66675"/>
                  </a:xfrm>
                  <a:solidFill>
                    <a:srgbClr val="FFFFFF"/>
                  </a:solidFill>
                </p:grpSpPr>
                <p:sp>
                  <p:nvSpPr>
                    <p:cNvPr id="122" name="Freeform: Shape 121">
                      <a:extLst>
                        <a:ext uri="{FF2B5EF4-FFF2-40B4-BE49-F238E27FC236}">
                          <a16:creationId xmlns:a16="http://schemas.microsoft.com/office/drawing/2014/main" id="{25558D57-8008-45A4-9460-3C8663831F1B}"/>
                        </a:ext>
                      </a:extLst>
                    </p:cNvPr>
                    <p:cNvSpPr/>
                    <p:nvPr/>
                  </p:nvSpPr>
                  <p:spPr>
                    <a:xfrm>
                      <a:off x="4403764" y="2517721"/>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3" name="Freeform: Shape 122">
                      <a:extLst>
                        <a:ext uri="{FF2B5EF4-FFF2-40B4-BE49-F238E27FC236}">
                          <a16:creationId xmlns:a16="http://schemas.microsoft.com/office/drawing/2014/main" id="{59608AEF-3BCD-4067-B3F8-053A55C39F42}"/>
                        </a:ext>
                      </a:extLst>
                    </p:cNvPr>
                    <p:cNvSpPr/>
                    <p:nvPr/>
                  </p:nvSpPr>
                  <p:spPr>
                    <a:xfrm>
                      <a:off x="4379951" y="2541534"/>
                      <a:ext cx="66675" cy="19050"/>
                    </a:xfrm>
                    <a:custGeom>
                      <a:avLst/>
                      <a:gdLst>
                        <a:gd name="connsiteX0" fmla="*/ 0 w 66675"/>
                        <a:gd name="connsiteY0" fmla="*/ 0 h 19050"/>
                        <a:gd name="connsiteX1" fmla="*/ 66675 w 66675"/>
                        <a:gd name="connsiteY1" fmla="*/ 0 h 19050"/>
                        <a:gd name="connsiteX2" fmla="*/ 66675 w 66675"/>
                        <a:gd name="connsiteY2" fmla="*/ 19050 h 19050"/>
                        <a:gd name="connsiteX3" fmla="*/ 0 w 666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6675" h="19050">
                          <a:moveTo>
                            <a:pt x="0" y="0"/>
                          </a:moveTo>
                          <a:lnTo>
                            <a:pt x="66675" y="0"/>
                          </a:lnTo>
                          <a:lnTo>
                            <a:pt x="66675" y="19050"/>
                          </a:lnTo>
                          <a:lnTo>
                            <a:pt x="0" y="19050"/>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grpSp>
            <p:nvGrpSpPr>
              <p:cNvPr id="101" name="Group 100">
                <a:extLst>
                  <a:ext uri="{FF2B5EF4-FFF2-40B4-BE49-F238E27FC236}">
                    <a16:creationId xmlns:a16="http://schemas.microsoft.com/office/drawing/2014/main" id="{F230E145-A41B-4637-B6B6-4527E09A6B3C}"/>
                  </a:ext>
                </a:extLst>
              </p:cNvPr>
              <p:cNvGrpSpPr/>
              <p:nvPr/>
            </p:nvGrpSpPr>
            <p:grpSpPr>
              <a:xfrm>
                <a:off x="2393155" y="4848226"/>
                <a:ext cx="275566" cy="319418"/>
                <a:chOff x="2158105" y="4845127"/>
                <a:chExt cx="429441" cy="497783"/>
              </a:xfrm>
            </p:grpSpPr>
            <p:grpSp>
              <p:nvGrpSpPr>
                <p:cNvPr id="102" name="Group 101">
                  <a:extLst>
                    <a:ext uri="{FF2B5EF4-FFF2-40B4-BE49-F238E27FC236}">
                      <a16:creationId xmlns:a16="http://schemas.microsoft.com/office/drawing/2014/main" id="{80CB3033-C8DA-4F0B-8F37-7C8A13F80525}"/>
                    </a:ext>
                  </a:extLst>
                </p:cNvPr>
                <p:cNvGrpSpPr/>
                <p:nvPr/>
              </p:nvGrpSpPr>
              <p:grpSpPr>
                <a:xfrm>
                  <a:off x="2158105" y="4845127"/>
                  <a:ext cx="429441" cy="497783"/>
                  <a:chOff x="2165502" y="4845127"/>
                  <a:chExt cx="429441" cy="497783"/>
                </a:xfrm>
              </p:grpSpPr>
              <p:sp>
                <p:nvSpPr>
                  <p:cNvPr id="110" name="Freeform: Shape 109">
                    <a:extLst>
                      <a:ext uri="{FF2B5EF4-FFF2-40B4-BE49-F238E27FC236}">
                        <a16:creationId xmlns:a16="http://schemas.microsoft.com/office/drawing/2014/main" id="{52C8BBEA-5EF9-4FFD-A1F8-4E3FD7123F47}"/>
                      </a:ext>
                    </a:extLst>
                  </p:cNvPr>
                  <p:cNvSpPr/>
                  <p:nvPr/>
                </p:nvSpPr>
                <p:spPr>
                  <a:xfrm>
                    <a:off x="2165502" y="5135324"/>
                    <a:ext cx="429441" cy="207586"/>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11" name="Freeform: Shape 110">
                    <a:extLst>
                      <a:ext uri="{FF2B5EF4-FFF2-40B4-BE49-F238E27FC236}">
                        <a16:creationId xmlns:a16="http://schemas.microsoft.com/office/drawing/2014/main" id="{AD9C8ECB-A30C-4C7F-AE47-7A58D934D83D}"/>
                      </a:ext>
                    </a:extLst>
                  </p:cNvPr>
                  <p:cNvSpPr/>
                  <p:nvPr/>
                </p:nvSpPr>
                <p:spPr>
                  <a:xfrm>
                    <a:off x="2250492" y="4845127"/>
                    <a:ext cx="264218" cy="276018"/>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103" name="Graphic 88">
                  <a:extLst>
                    <a:ext uri="{FF2B5EF4-FFF2-40B4-BE49-F238E27FC236}">
                      <a16:creationId xmlns:a16="http://schemas.microsoft.com/office/drawing/2014/main" id="{352ED8B6-D75F-4C73-AE9F-41095A272D4E}"/>
                    </a:ext>
                  </a:extLst>
                </p:cNvPr>
                <p:cNvGrpSpPr/>
                <p:nvPr/>
              </p:nvGrpSpPr>
              <p:grpSpPr>
                <a:xfrm>
                  <a:off x="2204280" y="5148283"/>
                  <a:ext cx="336351" cy="173679"/>
                  <a:chOff x="4653957" y="2246735"/>
                  <a:chExt cx="363759" cy="187833"/>
                </a:xfrm>
                <a:solidFill>
                  <a:srgbClr val="44E9FE"/>
                </a:solidFill>
              </p:grpSpPr>
              <p:sp>
                <p:nvSpPr>
                  <p:cNvPr id="104" name="Freeform: Shape 103">
                    <a:extLst>
                      <a:ext uri="{FF2B5EF4-FFF2-40B4-BE49-F238E27FC236}">
                        <a16:creationId xmlns:a16="http://schemas.microsoft.com/office/drawing/2014/main" id="{46AA1991-7C01-4117-95DD-9A86115D8A96}"/>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5" name="Freeform: Shape 104">
                    <a:extLst>
                      <a:ext uri="{FF2B5EF4-FFF2-40B4-BE49-F238E27FC236}">
                        <a16:creationId xmlns:a16="http://schemas.microsoft.com/office/drawing/2014/main" id="{28E2741F-296C-4509-A44C-12681C8FF5A6}"/>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6" name="Freeform: Shape 105">
                    <a:extLst>
                      <a:ext uri="{FF2B5EF4-FFF2-40B4-BE49-F238E27FC236}">
                        <a16:creationId xmlns:a16="http://schemas.microsoft.com/office/drawing/2014/main" id="{E711CE61-6E7D-43DD-9607-50FFC73DF88C}"/>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7" name="Freeform: Shape 106">
                    <a:extLst>
                      <a:ext uri="{FF2B5EF4-FFF2-40B4-BE49-F238E27FC236}">
                        <a16:creationId xmlns:a16="http://schemas.microsoft.com/office/drawing/2014/main" id="{8FBBC8FD-F071-4951-AB75-0DA07CBFEA86}"/>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2B841190-F9A8-401B-B69C-A061A25235D5}"/>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9" name="Freeform: Shape 108">
                    <a:extLst>
                      <a:ext uri="{FF2B5EF4-FFF2-40B4-BE49-F238E27FC236}">
                        <a16:creationId xmlns:a16="http://schemas.microsoft.com/office/drawing/2014/main" id="{E043F1D7-B767-403C-9CBB-3E010E2B7CCC}"/>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grpSp>
      <p:grpSp>
        <p:nvGrpSpPr>
          <p:cNvPr id="129" name="Group 128">
            <a:extLst>
              <a:ext uri="{FF2B5EF4-FFF2-40B4-BE49-F238E27FC236}">
                <a16:creationId xmlns:a16="http://schemas.microsoft.com/office/drawing/2014/main" id="{F4E70CF1-F642-42D7-B5FC-22190B8909C6}"/>
              </a:ext>
            </a:extLst>
          </p:cNvPr>
          <p:cNvGrpSpPr/>
          <p:nvPr/>
        </p:nvGrpSpPr>
        <p:grpSpPr>
          <a:xfrm>
            <a:off x="9890922" y="6176585"/>
            <a:ext cx="548640" cy="548640"/>
            <a:chOff x="4029115" y="3457731"/>
            <a:chExt cx="549855" cy="549855"/>
          </a:xfrm>
        </p:grpSpPr>
        <p:sp>
          <p:nvSpPr>
            <p:cNvPr id="130" name="Oval 129">
              <a:extLst>
                <a:ext uri="{FF2B5EF4-FFF2-40B4-BE49-F238E27FC236}">
                  <a16:creationId xmlns:a16="http://schemas.microsoft.com/office/drawing/2014/main" id="{AC51F8D5-63CE-40C2-B62F-66A6BF420C8B}"/>
                </a:ext>
              </a:extLst>
            </p:cNvPr>
            <p:cNvSpPr>
              <a:spLocks/>
            </p:cNvSpPr>
            <p:nvPr/>
          </p:nvSpPr>
          <p:spPr bwMode="auto">
            <a:xfrm>
              <a:off x="4029115" y="3457731"/>
              <a:ext cx="549855" cy="549855"/>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31" name="Group 130">
              <a:extLst>
                <a:ext uri="{FF2B5EF4-FFF2-40B4-BE49-F238E27FC236}">
                  <a16:creationId xmlns:a16="http://schemas.microsoft.com/office/drawing/2014/main" id="{C5BFF1FF-F9B0-46CD-A710-BCCE3C62C793}"/>
                </a:ext>
              </a:extLst>
            </p:cNvPr>
            <p:cNvGrpSpPr/>
            <p:nvPr/>
          </p:nvGrpSpPr>
          <p:grpSpPr>
            <a:xfrm>
              <a:off x="4183314" y="3540304"/>
              <a:ext cx="241456" cy="384709"/>
              <a:chOff x="2424724" y="697724"/>
              <a:chExt cx="2081236" cy="3316012"/>
            </a:xfrm>
          </p:grpSpPr>
          <p:grpSp>
            <p:nvGrpSpPr>
              <p:cNvPr id="132" name="Group 131">
                <a:extLst>
                  <a:ext uri="{FF2B5EF4-FFF2-40B4-BE49-F238E27FC236}">
                    <a16:creationId xmlns:a16="http://schemas.microsoft.com/office/drawing/2014/main" id="{EBC2C594-5E44-4232-9281-330AAD7FAB9B}"/>
                  </a:ext>
                </a:extLst>
              </p:cNvPr>
              <p:cNvGrpSpPr/>
              <p:nvPr/>
            </p:nvGrpSpPr>
            <p:grpSpPr>
              <a:xfrm>
                <a:off x="3173333" y="1349487"/>
                <a:ext cx="625242" cy="750296"/>
                <a:chOff x="5024129" y="1300008"/>
                <a:chExt cx="366294" cy="424589"/>
              </a:xfrm>
            </p:grpSpPr>
            <p:sp>
              <p:nvSpPr>
                <p:cNvPr id="154" name="Freeform: Shape 153">
                  <a:extLst>
                    <a:ext uri="{FF2B5EF4-FFF2-40B4-BE49-F238E27FC236}">
                      <a16:creationId xmlns:a16="http://schemas.microsoft.com/office/drawing/2014/main" id="{C2E981E4-61F1-4855-8058-2DFC73B26D4D}"/>
                    </a:ext>
                  </a:extLst>
                </p:cNvPr>
                <p:cNvSpPr/>
                <p:nvPr/>
              </p:nvSpPr>
              <p:spPr>
                <a:xfrm>
                  <a:off x="5096621" y="1300008"/>
                  <a:ext cx="225364" cy="235430"/>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55" name="Group 154">
                  <a:extLst>
                    <a:ext uri="{FF2B5EF4-FFF2-40B4-BE49-F238E27FC236}">
                      <a16:creationId xmlns:a16="http://schemas.microsoft.com/office/drawing/2014/main" id="{3F751C90-54BD-42EB-B8A5-DF0577BE9C1B}"/>
                    </a:ext>
                  </a:extLst>
                </p:cNvPr>
                <p:cNvGrpSpPr/>
                <p:nvPr/>
              </p:nvGrpSpPr>
              <p:grpSpPr>
                <a:xfrm>
                  <a:off x="5024129" y="1547535"/>
                  <a:ext cx="366294" cy="177062"/>
                  <a:chOff x="5024129" y="1547535"/>
                  <a:chExt cx="366294" cy="177062"/>
                </a:xfrm>
              </p:grpSpPr>
              <p:sp>
                <p:nvSpPr>
                  <p:cNvPr id="156" name="Freeform: Shape 155">
                    <a:extLst>
                      <a:ext uri="{FF2B5EF4-FFF2-40B4-BE49-F238E27FC236}">
                        <a16:creationId xmlns:a16="http://schemas.microsoft.com/office/drawing/2014/main" id="{E34B3466-58D0-4542-AB4E-DDF2F5CA1251}"/>
                      </a:ext>
                    </a:extLst>
                  </p:cNvPr>
                  <p:cNvSpPr/>
                  <p:nvPr/>
                </p:nvSpPr>
                <p:spPr>
                  <a:xfrm>
                    <a:off x="5024129" y="1547535"/>
                    <a:ext cx="366294" cy="177062"/>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59" name="Graphic 88">
                    <a:extLst>
                      <a:ext uri="{FF2B5EF4-FFF2-40B4-BE49-F238E27FC236}">
                        <a16:creationId xmlns:a16="http://schemas.microsoft.com/office/drawing/2014/main" id="{8CC7F392-04FE-4477-AE45-A8FB5C02AFCE}"/>
                      </a:ext>
                    </a:extLst>
                  </p:cNvPr>
                  <p:cNvGrpSpPr/>
                  <p:nvPr/>
                </p:nvGrpSpPr>
                <p:grpSpPr>
                  <a:xfrm>
                    <a:off x="5057207" y="1558590"/>
                    <a:ext cx="286892" cy="148142"/>
                    <a:chOff x="4653957" y="2246735"/>
                    <a:chExt cx="363759" cy="187833"/>
                  </a:xfrm>
                  <a:solidFill>
                    <a:srgbClr val="44E9FE"/>
                  </a:solidFill>
                </p:grpSpPr>
                <p:sp>
                  <p:nvSpPr>
                    <p:cNvPr id="160" name="Freeform: Shape 159">
                      <a:extLst>
                        <a:ext uri="{FF2B5EF4-FFF2-40B4-BE49-F238E27FC236}">
                          <a16:creationId xmlns:a16="http://schemas.microsoft.com/office/drawing/2014/main" id="{52F9A1DC-06B7-4F8F-AC8B-031E82E3C3CE}"/>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61" name="Freeform: Shape 160">
                      <a:extLst>
                        <a:ext uri="{FF2B5EF4-FFF2-40B4-BE49-F238E27FC236}">
                          <a16:creationId xmlns:a16="http://schemas.microsoft.com/office/drawing/2014/main" id="{45E24C53-35BE-44F3-AF94-C2270FE4EE95}"/>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62" name="Freeform: Shape 161">
                      <a:extLst>
                        <a:ext uri="{FF2B5EF4-FFF2-40B4-BE49-F238E27FC236}">
                          <a16:creationId xmlns:a16="http://schemas.microsoft.com/office/drawing/2014/main" id="{9592BCDC-7CA8-43DD-B10F-975E0F7F6C62}"/>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63" name="Freeform: Shape 162">
                      <a:extLst>
                        <a:ext uri="{FF2B5EF4-FFF2-40B4-BE49-F238E27FC236}">
                          <a16:creationId xmlns:a16="http://schemas.microsoft.com/office/drawing/2014/main" id="{F7B0C67D-C9B5-43D0-AA74-AB4E5B5CCDD5}"/>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64" name="Freeform: Shape 163">
                      <a:extLst>
                        <a:ext uri="{FF2B5EF4-FFF2-40B4-BE49-F238E27FC236}">
                          <a16:creationId xmlns:a16="http://schemas.microsoft.com/office/drawing/2014/main" id="{0EC612F8-D2A2-42F7-8C9F-9E6702A4F554}"/>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65" name="Freeform: Shape 164">
                      <a:extLst>
                        <a:ext uri="{FF2B5EF4-FFF2-40B4-BE49-F238E27FC236}">
                          <a16:creationId xmlns:a16="http://schemas.microsoft.com/office/drawing/2014/main" id="{B4A50415-32A7-42E1-A6EE-60266EFAD4F1}"/>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grpSp>
          <p:sp>
            <p:nvSpPr>
              <p:cNvPr id="134" name="Freeform: Shape 133">
                <a:extLst>
                  <a:ext uri="{FF2B5EF4-FFF2-40B4-BE49-F238E27FC236}">
                    <a16:creationId xmlns:a16="http://schemas.microsoft.com/office/drawing/2014/main" id="{70360742-4AD3-4384-9F73-DF528F111621}"/>
                  </a:ext>
                </a:extLst>
              </p:cNvPr>
              <p:cNvSpPr/>
              <p:nvPr/>
            </p:nvSpPr>
            <p:spPr>
              <a:xfrm>
                <a:off x="2479548" y="697724"/>
                <a:ext cx="2026412" cy="3316012"/>
              </a:xfrm>
              <a:custGeom>
                <a:avLst/>
                <a:gdLst>
                  <a:gd name="connsiteX0" fmla="*/ 383342 w 496093"/>
                  <a:gd name="connsiteY0" fmla="*/ 0 h 811807"/>
                  <a:gd name="connsiteX1" fmla="*/ 112752 w 496093"/>
                  <a:gd name="connsiteY1" fmla="*/ 0 h 811807"/>
                  <a:gd name="connsiteX2" fmla="*/ 0 w 496093"/>
                  <a:gd name="connsiteY2" fmla="*/ 112752 h 811807"/>
                  <a:gd name="connsiteX3" fmla="*/ 0 w 496093"/>
                  <a:gd name="connsiteY3" fmla="*/ 699056 h 811807"/>
                  <a:gd name="connsiteX4" fmla="*/ 112752 w 496093"/>
                  <a:gd name="connsiteY4" fmla="*/ 811808 h 811807"/>
                  <a:gd name="connsiteX5" fmla="*/ 383342 w 496093"/>
                  <a:gd name="connsiteY5" fmla="*/ 811808 h 811807"/>
                  <a:gd name="connsiteX6" fmla="*/ 496094 w 496093"/>
                  <a:gd name="connsiteY6" fmla="*/ 699056 h 811807"/>
                  <a:gd name="connsiteX7" fmla="*/ 496094 w 496093"/>
                  <a:gd name="connsiteY7" fmla="*/ 112752 h 811807"/>
                  <a:gd name="connsiteX8" fmla="*/ 383342 w 496093"/>
                  <a:gd name="connsiteY8" fmla="*/ 0 h 811807"/>
                  <a:gd name="connsiteX9" fmla="*/ 451009 w 496093"/>
                  <a:gd name="connsiteY9" fmla="*/ 699016 h 811807"/>
                  <a:gd name="connsiteX10" fmla="*/ 383342 w 496093"/>
                  <a:gd name="connsiteY10" fmla="*/ 766683 h 811807"/>
                  <a:gd name="connsiteX11" fmla="*/ 112752 w 496093"/>
                  <a:gd name="connsiteY11" fmla="*/ 766683 h 811807"/>
                  <a:gd name="connsiteX12" fmla="*/ 45085 w 496093"/>
                  <a:gd name="connsiteY12" fmla="*/ 699016 h 811807"/>
                  <a:gd name="connsiteX13" fmla="*/ 45085 w 496093"/>
                  <a:gd name="connsiteY13" fmla="*/ 112752 h 811807"/>
                  <a:gd name="connsiteX14" fmla="*/ 112752 w 496093"/>
                  <a:gd name="connsiteY14" fmla="*/ 45085 h 811807"/>
                  <a:gd name="connsiteX15" fmla="*/ 383342 w 496093"/>
                  <a:gd name="connsiteY15" fmla="*/ 45085 h 811807"/>
                  <a:gd name="connsiteX16" fmla="*/ 451009 w 496093"/>
                  <a:gd name="connsiteY16" fmla="*/ 112752 h 811807"/>
                  <a:gd name="connsiteX17" fmla="*/ 451009 w 496093"/>
                  <a:gd name="connsiteY17" fmla="*/ 699016 h 81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093" h="811807">
                    <a:moveTo>
                      <a:pt x="383342" y="0"/>
                    </a:moveTo>
                    <a:lnTo>
                      <a:pt x="112752" y="0"/>
                    </a:lnTo>
                    <a:cubicBezTo>
                      <a:pt x="50602" y="0"/>
                      <a:pt x="0" y="50602"/>
                      <a:pt x="0" y="112752"/>
                    </a:cubicBezTo>
                    <a:lnTo>
                      <a:pt x="0" y="699056"/>
                    </a:lnTo>
                    <a:cubicBezTo>
                      <a:pt x="0" y="761206"/>
                      <a:pt x="50602" y="811808"/>
                      <a:pt x="112752" y="811808"/>
                    </a:cubicBezTo>
                    <a:lnTo>
                      <a:pt x="383342" y="811808"/>
                    </a:lnTo>
                    <a:cubicBezTo>
                      <a:pt x="445492" y="811808"/>
                      <a:pt x="496094" y="761206"/>
                      <a:pt x="496094" y="699056"/>
                    </a:cubicBezTo>
                    <a:lnTo>
                      <a:pt x="496094" y="112752"/>
                    </a:lnTo>
                    <a:cubicBezTo>
                      <a:pt x="496094" y="50562"/>
                      <a:pt x="445492" y="0"/>
                      <a:pt x="383342" y="0"/>
                    </a:cubicBezTo>
                    <a:close/>
                    <a:moveTo>
                      <a:pt x="451009" y="699016"/>
                    </a:moveTo>
                    <a:cubicBezTo>
                      <a:pt x="451009" y="736322"/>
                      <a:pt x="420648" y="766683"/>
                      <a:pt x="383342" y="766683"/>
                    </a:cubicBezTo>
                    <a:lnTo>
                      <a:pt x="112752" y="766683"/>
                    </a:lnTo>
                    <a:cubicBezTo>
                      <a:pt x="75446" y="766683"/>
                      <a:pt x="45085" y="736322"/>
                      <a:pt x="45085" y="699016"/>
                    </a:cubicBezTo>
                    <a:lnTo>
                      <a:pt x="45085" y="112752"/>
                    </a:lnTo>
                    <a:cubicBezTo>
                      <a:pt x="45085" y="75446"/>
                      <a:pt x="75446" y="45085"/>
                      <a:pt x="112752" y="45085"/>
                    </a:cubicBezTo>
                    <a:lnTo>
                      <a:pt x="383342" y="45085"/>
                    </a:lnTo>
                    <a:cubicBezTo>
                      <a:pt x="420648" y="45085"/>
                      <a:pt x="451009" y="75446"/>
                      <a:pt x="451009" y="112752"/>
                    </a:cubicBezTo>
                    <a:lnTo>
                      <a:pt x="451009" y="699016"/>
                    </a:lnTo>
                    <a:close/>
                  </a:path>
                </a:pathLst>
              </a:custGeom>
              <a:solidFill>
                <a:schemeClr val="accent1"/>
              </a:solidFill>
              <a:ln w="396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56A1E736-EF4B-40FA-A3E6-7B9DBEFC9CC5}"/>
                  </a:ext>
                </a:extLst>
              </p:cNvPr>
              <p:cNvSpPr/>
              <p:nvPr/>
            </p:nvSpPr>
            <p:spPr>
              <a:xfrm>
                <a:off x="3271512" y="1075893"/>
                <a:ext cx="442456" cy="147444"/>
              </a:xfrm>
              <a:custGeom>
                <a:avLst/>
                <a:gdLst>
                  <a:gd name="connsiteX0" fmla="*/ 112752 w 135294"/>
                  <a:gd name="connsiteY0" fmla="*/ 0 h 45084"/>
                  <a:gd name="connsiteX1" fmla="*/ 22542 w 135294"/>
                  <a:gd name="connsiteY1" fmla="*/ 0 h 45084"/>
                  <a:gd name="connsiteX2" fmla="*/ 0 w 135294"/>
                  <a:gd name="connsiteY2" fmla="*/ 22543 h 45084"/>
                  <a:gd name="connsiteX3" fmla="*/ 22542 w 135294"/>
                  <a:gd name="connsiteY3" fmla="*/ 45085 h 45084"/>
                  <a:gd name="connsiteX4" fmla="*/ 112752 w 135294"/>
                  <a:gd name="connsiteY4" fmla="*/ 45085 h 45084"/>
                  <a:gd name="connsiteX5" fmla="*/ 135295 w 135294"/>
                  <a:gd name="connsiteY5" fmla="*/ 22543 h 45084"/>
                  <a:gd name="connsiteX6" fmla="*/ 112752 w 135294"/>
                  <a:gd name="connsiteY6" fmla="*/ 0 h 4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294" h="45084">
                    <a:moveTo>
                      <a:pt x="112752" y="0"/>
                    </a:moveTo>
                    <a:lnTo>
                      <a:pt x="22542" y="0"/>
                    </a:lnTo>
                    <a:cubicBezTo>
                      <a:pt x="10081" y="0"/>
                      <a:pt x="0" y="10081"/>
                      <a:pt x="0" y="22543"/>
                    </a:cubicBezTo>
                    <a:cubicBezTo>
                      <a:pt x="0" y="35004"/>
                      <a:pt x="10081" y="45085"/>
                      <a:pt x="22542" y="45085"/>
                    </a:cubicBezTo>
                    <a:lnTo>
                      <a:pt x="112752" y="45085"/>
                    </a:lnTo>
                    <a:cubicBezTo>
                      <a:pt x="125214" y="45085"/>
                      <a:pt x="135295" y="35004"/>
                      <a:pt x="135295" y="22543"/>
                    </a:cubicBezTo>
                    <a:cubicBezTo>
                      <a:pt x="135295" y="10081"/>
                      <a:pt x="125214" y="0"/>
                      <a:pt x="112752" y="0"/>
                    </a:cubicBezTo>
                    <a:close/>
                  </a:path>
                </a:pathLst>
              </a:custGeom>
              <a:solidFill>
                <a:schemeClr val="accent1"/>
              </a:solidFill>
              <a:ln w="396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7" name="Group 136">
                <a:extLst>
                  <a:ext uri="{FF2B5EF4-FFF2-40B4-BE49-F238E27FC236}">
                    <a16:creationId xmlns:a16="http://schemas.microsoft.com/office/drawing/2014/main" id="{12DB3131-8D1B-4C35-9285-3A5A4FE3BDC7}"/>
                  </a:ext>
                </a:extLst>
              </p:cNvPr>
              <p:cNvGrpSpPr/>
              <p:nvPr/>
            </p:nvGrpSpPr>
            <p:grpSpPr>
              <a:xfrm>
                <a:off x="3166637" y="2518477"/>
                <a:ext cx="638635" cy="740275"/>
                <a:chOff x="4763365" y="3625254"/>
                <a:chExt cx="1125713" cy="1304875"/>
              </a:xfrm>
            </p:grpSpPr>
            <p:grpSp>
              <p:nvGrpSpPr>
                <p:cNvPr id="146" name="Group 145">
                  <a:extLst>
                    <a:ext uri="{FF2B5EF4-FFF2-40B4-BE49-F238E27FC236}">
                      <a16:creationId xmlns:a16="http://schemas.microsoft.com/office/drawing/2014/main" id="{DDCC0C25-6280-41C4-BAB2-42A7726985F2}"/>
                    </a:ext>
                  </a:extLst>
                </p:cNvPr>
                <p:cNvGrpSpPr/>
                <p:nvPr/>
              </p:nvGrpSpPr>
              <p:grpSpPr>
                <a:xfrm>
                  <a:off x="4763365" y="3625254"/>
                  <a:ext cx="1125713" cy="1304875"/>
                  <a:chOff x="7189858" y="3610212"/>
                  <a:chExt cx="454705" cy="527076"/>
                </a:xfrm>
              </p:grpSpPr>
              <p:sp>
                <p:nvSpPr>
                  <p:cNvPr id="152" name="Freeform: Shape 151">
                    <a:extLst>
                      <a:ext uri="{FF2B5EF4-FFF2-40B4-BE49-F238E27FC236}">
                        <a16:creationId xmlns:a16="http://schemas.microsoft.com/office/drawing/2014/main" id="{999EEC39-BAAD-4A23-88D6-C284F8836BD1}"/>
                      </a:ext>
                    </a:extLst>
                  </p:cNvPr>
                  <p:cNvSpPr/>
                  <p:nvPr/>
                </p:nvSpPr>
                <p:spPr>
                  <a:xfrm>
                    <a:off x="7279847" y="3610212"/>
                    <a:ext cx="279760" cy="292256"/>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53" name="Freeform: Shape 152">
                    <a:extLst>
                      <a:ext uri="{FF2B5EF4-FFF2-40B4-BE49-F238E27FC236}">
                        <a16:creationId xmlns:a16="http://schemas.microsoft.com/office/drawing/2014/main" id="{E5FC3432-8368-4982-ADB4-2EDE14860955}"/>
                      </a:ext>
                    </a:extLst>
                  </p:cNvPr>
                  <p:cNvSpPr/>
                  <p:nvPr/>
                </p:nvSpPr>
                <p:spPr>
                  <a:xfrm>
                    <a:off x="7189858" y="3917487"/>
                    <a:ext cx="454705" cy="219801"/>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147" name="Group 146">
                  <a:extLst>
                    <a:ext uri="{FF2B5EF4-FFF2-40B4-BE49-F238E27FC236}">
                      <a16:creationId xmlns:a16="http://schemas.microsoft.com/office/drawing/2014/main" id="{2CEFA088-E3B4-464F-A83C-CD41E4848E07}"/>
                    </a:ext>
                  </a:extLst>
                </p:cNvPr>
                <p:cNvGrpSpPr/>
                <p:nvPr/>
              </p:nvGrpSpPr>
              <p:grpSpPr>
                <a:xfrm>
                  <a:off x="5544256" y="4587505"/>
                  <a:ext cx="170540" cy="170541"/>
                  <a:chOff x="5395021" y="4407027"/>
                  <a:chExt cx="144958" cy="144958"/>
                </a:xfrm>
              </p:grpSpPr>
              <p:grpSp>
                <p:nvGrpSpPr>
                  <p:cNvPr id="148" name="Group 147">
                    <a:extLst>
                      <a:ext uri="{FF2B5EF4-FFF2-40B4-BE49-F238E27FC236}">
                        <a16:creationId xmlns:a16="http://schemas.microsoft.com/office/drawing/2014/main" id="{3A996F73-4870-4783-A2E3-0CC8B3F96870}"/>
                      </a:ext>
                    </a:extLst>
                  </p:cNvPr>
                  <p:cNvGrpSpPr/>
                  <p:nvPr/>
                </p:nvGrpSpPr>
                <p:grpSpPr>
                  <a:xfrm>
                    <a:off x="5409613" y="4426119"/>
                    <a:ext cx="115774" cy="115773"/>
                    <a:chOff x="7719691" y="4524132"/>
                    <a:chExt cx="319409" cy="319409"/>
                  </a:xfrm>
                </p:grpSpPr>
                <p:sp>
                  <p:nvSpPr>
                    <p:cNvPr id="150" name="Rectangle 149">
                      <a:extLst>
                        <a:ext uri="{FF2B5EF4-FFF2-40B4-BE49-F238E27FC236}">
                          <a16:creationId xmlns:a16="http://schemas.microsoft.com/office/drawing/2014/main" id="{D475725C-D4AE-4BE8-9501-DE18997C341C}"/>
                        </a:ext>
                      </a:extLst>
                    </p:cNvPr>
                    <p:cNvSpPr/>
                    <p:nvPr/>
                  </p:nvSpPr>
                  <p:spPr bwMode="auto">
                    <a:xfrm rot="16200000">
                      <a:off x="7856359" y="4524132"/>
                      <a:ext cx="46074" cy="31940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D51435D2-03E4-4174-A1B3-1C5263D37D59}"/>
                        </a:ext>
                      </a:extLst>
                    </p:cNvPr>
                    <p:cNvSpPr/>
                    <p:nvPr/>
                  </p:nvSpPr>
                  <p:spPr bwMode="auto">
                    <a:xfrm>
                      <a:off x="7856359" y="4524132"/>
                      <a:ext cx="46074" cy="31940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9" name="Freeform: Shape 148">
                    <a:extLst>
                      <a:ext uri="{FF2B5EF4-FFF2-40B4-BE49-F238E27FC236}">
                        <a16:creationId xmlns:a16="http://schemas.microsoft.com/office/drawing/2014/main" id="{7598AF8F-A02C-4FE1-9EE1-312F0367B2F5}"/>
                      </a:ext>
                    </a:extLst>
                  </p:cNvPr>
                  <p:cNvSpPr/>
                  <p:nvPr/>
                </p:nvSpPr>
                <p:spPr>
                  <a:xfrm>
                    <a:off x="5395021" y="4407027"/>
                    <a:ext cx="144958" cy="144958"/>
                  </a:xfrm>
                  <a:custGeom>
                    <a:avLst/>
                    <a:gdLst>
                      <a:gd name="connsiteX0" fmla="*/ 90170 w 90169"/>
                      <a:gd name="connsiteY0" fmla="*/ 45085 h 90169"/>
                      <a:gd name="connsiteX1" fmla="*/ 45085 w 90169"/>
                      <a:gd name="connsiteY1" fmla="*/ 90170 h 90169"/>
                      <a:gd name="connsiteX2" fmla="*/ 0 w 90169"/>
                      <a:gd name="connsiteY2" fmla="*/ 45085 h 90169"/>
                      <a:gd name="connsiteX3" fmla="*/ 45085 w 90169"/>
                      <a:gd name="connsiteY3" fmla="*/ 0 h 90169"/>
                      <a:gd name="connsiteX4" fmla="*/ 90170 w 90169"/>
                      <a:gd name="connsiteY4" fmla="*/ 45085 h 90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9" h="90169">
                        <a:moveTo>
                          <a:pt x="90170" y="45085"/>
                        </a:moveTo>
                        <a:cubicBezTo>
                          <a:pt x="90170" y="69985"/>
                          <a:pt x="69985" y="90170"/>
                          <a:pt x="45085" y="90170"/>
                        </a:cubicBezTo>
                        <a:cubicBezTo>
                          <a:pt x="20185" y="90170"/>
                          <a:pt x="0" y="69985"/>
                          <a:pt x="0" y="45085"/>
                        </a:cubicBezTo>
                        <a:cubicBezTo>
                          <a:pt x="0" y="20185"/>
                          <a:pt x="20185" y="0"/>
                          <a:pt x="45085" y="0"/>
                        </a:cubicBezTo>
                        <a:cubicBezTo>
                          <a:pt x="69985" y="0"/>
                          <a:pt x="90170" y="20185"/>
                          <a:pt x="90170" y="45085"/>
                        </a:cubicBezTo>
                        <a:close/>
                      </a:path>
                    </a:pathLst>
                  </a:custGeom>
                  <a:noFill/>
                  <a:ln w="6350" cap="flat">
                    <a:solidFill>
                      <a:srgbClr val="50E6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38" name="Group 137">
                <a:extLst>
                  <a:ext uri="{FF2B5EF4-FFF2-40B4-BE49-F238E27FC236}">
                    <a16:creationId xmlns:a16="http://schemas.microsoft.com/office/drawing/2014/main" id="{494387E3-EDFE-4AE8-9059-EB3263888BA4}"/>
                  </a:ext>
                </a:extLst>
              </p:cNvPr>
              <p:cNvGrpSpPr/>
              <p:nvPr/>
            </p:nvGrpSpPr>
            <p:grpSpPr>
              <a:xfrm>
                <a:off x="2771575" y="1643558"/>
                <a:ext cx="1688168" cy="1688177"/>
                <a:chOff x="2771575" y="1643558"/>
                <a:chExt cx="1688168" cy="1688177"/>
              </a:xfrm>
            </p:grpSpPr>
            <p:sp>
              <p:nvSpPr>
                <p:cNvPr id="143" name="Arc 142">
                  <a:extLst>
                    <a:ext uri="{FF2B5EF4-FFF2-40B4-BE49-F238E27FC236}">
                      <a16:creationId xmlns:a16="http://schemas.microsoft.com/office/drawing/2014/main" id="{9F27FCDC-7DD9-4C2C-9A21-9C53407799B0}"/>
                    </a:ext>
                  </a:extLst>
                </p:cNvPr>
                <p:cNvSpPr/>
                <p:nvPr/>
              </p:nvSpPr>
              <p:spPr>
                <a:xfrm rot="18900000" flipH="1">
                  <a:off x="2771575" y="1643558"/>
                  <a:ext cx="1688168" cy="1688177"/>
                </a:xfrm>
                <a:prstGeom prst="arc">
                  <a:avLst/>
                </a:prstGeom>
                <a:ln w="6350">
                  <a:solidFill>
                    <a:srgbClr val="50E6FF"/>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Isosceles Triangle 143">
                  <a:extLst>
                    <a:ext uri="{FF2B5EF4-FFF2-40B4-BE49-F238E27FC236}">
                      <a16:creationId xmlns:a16="http://schemas.microsoft.com/office/drawing/2014/main" id="{322AF598-2914-4262-844B-75319DBDD1F8}"/>
                    </a:ext>
                  </a:extLst>
                </p:cNvPr>
                <p:cNvSpPr/>
                <p:nvPr/>
              </p:nvSpPr>
              <p:spPr bwMode="auto">
                <a:xfrm rot="3600000">
                  <a:off x="3000034" y="1804487"/>
                  <a:ext cx="154278" cy="132998"/>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Isosceles Triangle 144">
                  <a:extLst>
                    <a:ext uri="{FF2B5EF4-FFF2-40B4-BE49-F238E27FC236}">
                      <a16:creationId xmlns:a16="http://schemas.microsoft.com/office/drawing/2014/main" id="{F2634D8E-9BA1-43E1-9230-5D2EC1B90771}"/>
                    </a:ext>
                  </a:extLst>
                </p:cNvPr>
                <p:cNvSpPr/>
                <p:nvPr/>
              </p:nvSpPr>
              <p:spPr bwMode="auto">
                <a:xfrm rot="8100000">
                  <a:off x="2995883" y="3054829"/>
                  <a:ext cx="154278" cy="132998"/>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854A9A36-DCCA-4123-90E8-B749DF933B0C}"/>
                  </a:ext>
                </a:extLst>
              </p:cNvPr>
              <p:cNvGrpSpPr/>
              <p:nvPr/>
            </p:nvGrpSpPr>
            <p:grpSpPr>
              <a:xfrm>
                <a:off x="2424724" y="1643563"/>
                <a:ext cx="1688177" cy="1688168"/>
                <a:chOff x="2424724" y="1643563"/>
                <a:chExt cx="1688177" cy="1688168"/>
              </a:xfrm>
            </p:grpSpPr>
            <p:sp>
              <p:nvSpPr>
                <p:cNvPr id="140" name="Arc 139">
                  <a:extLst>
                    <a:ext uri="{FF2B5EF4-FFF2-40B4-BE49-F238E27FC236}">
                      <a16:creationId xmlns:a16="http://schemas.microsoft.com/office/drawing/2014/main" id="{92AAC689-6063-4827-8E26-6FAFBA564DBC}"/>
                    </a:ext>
                  </a:extLst>
                </p:cNvPr>
                <p:cNvSpPr/>
                <p:nvPr/>
              </p:nvSpPr>
              <p:spPr>
                <a:xfrm rot="2700000">
                  <a:off x="2424729" y="1643558"/>
                  <a:ext cx="1688168" cy="1688177"/>
                </a:xfrm>
                <a:prstGeom prst="arc">
                  <a:avLst/>
                </a:prstGeom>
                <a:ln w="6350">
                  <a:solidFill>
                    <a:srgbClr val="50E6FF"/>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A9DC30E3-89A4-47C7-A81C-6B6270EA63CF}"/>
                    </a:ext>
                  </a:extLst>
                </p:cNvPr>
                <p:cNvSpPr/>
                <p:nvPr/>
              </p:nvSpPr>
              <p:spPr bwMode="auto">
                <a:xfrm rot="12600000">
                  <a:off x="3771229" y="3060237"/>
                  <a:ext cx="154278" cy="132998"/>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Isosceles Triangle 141">
                  <a:extLst>
                    <a:ext uri="{FF2B5EF4-FFF2-40B4-BE49-F238E27FC236}">
                      <a16:creationId xmlns:a16="http://schemas.microsoft.com/office/drawing/2014/main" id="{A7FA71D9-B643-456C-97E7-3F57A7354A80}"/>
                    </a:ext>
                  </a:extLst>
                </p:cNvPr>
                <p:cNvSpPr/>
                <p:nvPr/>
              </p:nvSpPr>
              <p:spPr bwMode="auto">
                <a:xfrm rot="18900000">
                  <a:off x="3744656" y="1782408"/>
                  <a:ext cx="154278" cy="132998"/>
                </a:xfrm>
                <a:prstGeom prst="triangl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66" name="Group 165">
            <a:extLst>
              <a:ext uri="{FF2B5EF4-FFF2-40B4-BE49-F238E27FC236}">
                <a16:creationId xmlns:a16="http://schemas.microsoft.com/office/drawing/2014/main" id="{957EAED3-8D8D-4C2B-B29D-6FBEB78A1362}"/>
              </a:ext>
            </a:extLst>
          </p:cNvPr>
          <p:cNvGrpSpPr/>
          <p:nvPr/>
        </p:nvGrpSpPr>
        <p:grpSpPr>
          <a:xfrm>
            <a:off x="10694654" y="6176585"/>
            <a:ext cx="548640" cy="548640"/>
            <a:chOff x="7323541" y="3457731"/>
            <a:chExt cx="549855" cy="549855"/>
          </a:xfrm>
        </p:grpSpPr>
        <p:sp>
          <p:nvSpPr>
            <p:cNvPr id="167" name="Oval 166">
              <a:extLst>
                <a:ext uri="{FF2B5EF4-FFF2-40B4-BE49-F238E27FC236}">
                  <a16:creationId xmlns:a16="http://schemas.microsoft.com/office/drawing/2014/main" id="{0552BE7C-27B5-4BF6-A693-99D25C011882}"/>
                </a:ext>
              </a:extLst>
            </p:cNvPr>
            <p:cNvSpPr>
              <a:spLocks/>
            </p:cNvSpPr>
            <p:nvPr/>
          </p:nvSpPr>
          <p:spPr bwMode="auto">
            <a:xfrm>
              <a:off x="7323541" y="3457731"/>
              <a:ext cx="549855" cy="549855"/>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nvGrpSpPr>
            <p:cNvPr id="168" name="Group 167">
              <a:extLst>
                <a:ext uri="{FF2B5EF4-FFF2-40B4-BE49-F238E27FC236}">
                  <a16:creationId xmlns:a16="http://schemas.microsoft.com/office/drawing/2014/main" id="{CC4B0974-2022-4F2F-8BE4-43038AB97FA9}"/>
                </a:ext>
              </a:extLst>
            </p:cNvPr>
            <p:cNvGrpSpPr/>
            <p:nvPr/>
          </p:nvGrpSpPr>
          <p:grpSpPr>
            <a:xfrm>
              <a:off x="7434280" y="3564964"/>
              <a:ext cx="328376" cy="367138"/>
              <a:chOff x="9684417" y="1712988"/>
              <a:chExt cx="472844" cy="528662"/>
            </a:xfrm>
          </p:grpSpPr>
          <p:grpSp>
            <p:nvGrpSpPr>
              <p:cNvPr id="169" name="Graphic 247" descr="engineer, assistance">
                <a:extLst>
                  <a:ext uri="{FF2B5EF4-FFF2-40B4-BE49-F238E27FC236}">
                    <a16:creationId xmlns:a16="http://schemas.microsoft.com/office/drawing/2014/main" id="{467B4AD7-0C2C-413A-9620-E10E5B85EC09}"/>
                  </a:ext>
                </a:extLst>
              </p:cNvPr>
              <p:cNvGrpSpPr/>
              <p:nvPr/>
            </p:nvGrpSpPr>
            <p:grpSpPr>
              <a:xfrm>
                <a:off x="9823708" y="2044882"/>
                <a:ext cx="196769" cy="196768"/>
                <a:chOff x="6623676" y="5744951"/>
                <a:chExt cx="435026" cy="435024"/>
              </a:xfrm>
            </p:grpSpPr>
            <p:sp>
              <p:nvSpPr>
                <p:cNvPr id="190" name="Freeform: Shape 189">
                  <a:extLst>
                    <a:ext uri="{FF2B5EF4-FFF2-40B4-BE49-F238E27FC236}">
                      <a16:creationId xmlns:a16="http://schemas.microsoft.com/office/drawing/2014/main" id="{C5327141-C015-4B95-AC34-28ED21654E0E}"/>
                    </a:ext>
                  </a:extLst>
                </p:cNvPr>
                <p:cNvSpPr/>
                <p:nvPr/>
              </p:nvSpPr>
              <p:spPr>
                <a:xfrm>
                  <a:off x="6623676"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1" name="Freeform: Shape 190">
                  <a:extLst>
                    <a:ext uri="{FF2B5EF4-FFF2-40B4-BE49-F238E27FC236}">
                      <a16:creationId xmlns:a16="http://schemas.microsoft.com/office/drawing/2014/main" id="{4D1F69D3-4190-466B-A9CD-62F789A1856B}"/>
                    </a:ext>
                  </a:extLst>
                </p:cNvPr>
                <p:cNvSpPr/>
                <p:nvPr/>
              </p:nvSpPr>
              <p:spPr>
                <a:xfrm>
                  <a:off x="6689384" y="5862734"/>
                  <a:ext cx="303610"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170" name="Group 169" descr="data, laptop">
                <a:extLst>
                  <a:ext uri="{FF2B5EF4-FFF2-40B4-BE49-F238E27FC236}">
                    <a16:creationId xmlns:a16="http://schemas.microsoft.com/office/drawing/2014/main" id="{4DA19B41-3BF8-473C-B56F-E94BD21A8C97}"/>
                  </a:ext>
                </a:extLst>
              </p:cNvPr>
              <p:cNvGrpSpPr/>
              <p:nvPr/>
            </p:nvGrpSpPr>
            <p:grpSpPr>
              <a:xfrm>
                <a:off x="9684417" y="1712988"/>
                <a:ext cx="472844" cy="288472"/>
                <a:chOff x="653001" y="1295400"/>
                <a:chExt cx="472844" cy="288472"/>
              </a:xfrm>
            </p:grpSpPr>
            <p:sp>
              <p:nvSpPr>
                <p:cNvPr id="171" name="Rectangle 5">
                  <a:extLst>
                    <a:ext uri="{FF2B5EF4-FFF2-40B4-BE49-F238E27FC236}">
                      <a16:creationId xmlns:a16="http://schemas.microsoft.com/office/drawing/2014/main" id="{0481258E-9BD9-4222-B6CB-D2156474AC5C}"/>
                    </a:ext>
                  </a:extLst>
                </p:cNvPr>
                <p:cNvSpPr>
                  <a:spLocks noChangeArrowheads="1"/>
                </p:cNvSpPr>
                <p:nvPr/>
              </p:nvSpPr>
              <p:spPr bwMode="auto">
                <a:xfrm>
                  <a:off x="699407" y="1309196"/>
                  <a:ext cx="381285" cy="244574"/>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2" name="Rectangle 6">
                  <a:extLst>
                    <a:ext uri="{FF2B5EF4-FFF2-40B4-BE49-F238E27FC236}">
                      <a16:creationId xmlns:a16="http://schemas.microsoft.com/office/drawing/2014/main" id="{8C96C267-2AF5-48E4-9D81-6AC04E77B146}"/>
                    </a:ext>
                  </a:extLst>
                </p:cNvPr>
                <p:cNvSpPr>
                  <a:spLocks noChangeArrowheads="1"/>
                </p:cNvSpPr>
                <p:nvPr/>
              </p:nvSpPr>
              <p:spPr bwMode="auto">
                <a:xfrm>
                  <a:off x="962795" y="1366891"/>
                  <a:ext cx="79016" cy="878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3" name="Rectangle 7">
                  <a:extLst>
                    <a:ext uri="{FF2B5EF4-FFF2-40B4-BE49-F238E27FC236}">
                      <a16:creationId xmlns:a16="http://schemas.microsoft.com/office/drawing/2014/main" id="{9335F153-CEB1-4521-8F32-C7F2F8669651}"/>
                    </a:ext>
                  </a:extLst>
                </p:cNvPr>
                <p:cNvSpPr>
                  <a:spLocks noChangeArrowheads="1"/>
                </p:cNvSpPr>
                <p:nvPr/>
              </p:nvSpPr>
              <p:spPr bwMode="auto">
                <a:xfrm>
                  <a:off x="962795" y="1425840"/>
                  <a:ext cx="79016" cy="878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4" name="Rectangle 8">
                  <a:extLst>
                    <a:ext uri="{FF2B5EF4-FFF2-40B4-BE49-F238E27FC236}">
                      <a16:creationId xmlns:a16="http://schemas.microsoft.com/office/drawing/2014/main" id="{8B436F82-EE58-4C99-A48F-415EB32E5A91}"/>
                    </a:ext>
                  </a:extLst>
                </p:cNvPr>
                <p:cNvSpPr>
                  <a:spLocks noChangeArrowheads="1"/>
                </p:cNvSpPr>
                <p:nvPr/>
              </p:nvSpPr>
              <p:spPr bwMode="auto">
                <a:xfrm>
                  <a:off x="962795" y="1487297"/>
                  <a:ext cx="79016" cy="878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5" name="Freeform 9">
                  <a:extLst>
                    <a:ext uri="{FF2B5EF4-FFF2-40B4-BE49-F238E27FC236}">
                      <a16:creationId xmlns:a16="http://schemas.microsoft.com/office/drawing/2014/main" id="{5BDCFFD1-2B67-48E5-8D96-FD3CB1900DB2}"/>
                    </a:ext>
                  </a:extLst>
                </p:cNvPr>
                <p:cNvSpPr>
                  <a:spLocks/>
                </p:cNvSpPr>
                <p:nvPr/>
              </p:nvSpPr>
              <p:spPr bwMode="auto">
                <a:xfrm>
                  <a:off x="887542" y="1355603"/>
                  <a:ext cx="51423" cy="40135"/>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6" name="Freeform 10">
                  <a:extLst>
                    <a:ext uri="{FF2B5EF4-FFF2-40B4-BE49-F238E27FC236}">
                      <a16:creationId xmlns:a16="http://schemas.microsoft.com/office/drawing/2014/main" id="{0B36A7F8-C843-4232-9C53-DCCAF304B1F8}"/>
                    </a:ext>
                  </a:extLst>
                </p:cNvPr>
                <p:cNvSpPr>
                  <a:spLocks/>
                </p:cNvSpPr>
                <p:nvPr/>
              </p:nvSpPr>
              <p:spPr bwMode="auto">
                <a:xfrm>
                  <a:off x="887542" y="1412043"/>
                  <a:ext cx="51423" cy="40135"/>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7" name="Freeform 11">
                  <a:extLst>
                    <a:ext uri="{FF2B5EF4-FFF2-40B4-BE49-F238E27FC236}">
                      <a16:creationId xmlns:a16="http://schemas.microsoft.com/office/drawing/2014/main" id="{420EF731-A173-4B44-BFE2-FE56B84A7C8B}"/>
                    </a:ext>
                  </a:extLst>
                </p:cNvPr>
                <p:cNvSpPr>
                  <a:spLocks/>
                </p:cNvSpPr>
                <p:nvPr/>
              </p:nvSpPr>
              <p:spPr bwMode="auto">
                <a:xfrm>
                  <a:off x="887542" y="1468483"/>
                  <a:ext cx="51423" cy="38881"/>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8" name="Freeform 12">
                  <a:extLst>
                    <a:ext uri="{FF2B5EF4-FFF2-40B4-BE49-F238E27FC236}">
                      <a16:creationId xmlns:a16="http://schemas.microsoft.com/office/drawing/2014/main" id="{6377B42B-9DD3-4329-97D0-922055A88ED3}"/>
                    </a:ext>
                  </a:extLst>
                </p:cNvPr>
                <p:cNvSpPr>
                  <a:spLocks noEditPoints="1"/>
                </p:cNvSpPr>
                <p:nvPr/>
              </p:nvSpPr>
              <p:spPr bwMode="auto">
                <a:xfrm>
                  <a:off x="689374" y="1295400"/>
                  <a:ext cx="402607" cy="273420"/>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79" name="Freeform 15">
                  <a:extLst>
                    <a:ext uri="{FF2B5EF4-FFF2-40B4-BE49-F238E27FC236}">
                      <a16:creationId xmlns:a16="http://schemas.microsoft.com/office/drawing/2014/main" id="{18F86383-D4E3-454C-8343-692F3B2E9633}"/>
                    </a:ext>
                  </a:extLst>
                </p:cNvPr>
                <p:cNvSpPr>
                  <a:spLocks/>
                </p:cNvSpPr>
                <p:nvPr/>
              </p:nvSpPr>
              <p:spPr bwMode="auto">
                <a:xfrm>
                  <a:off x="653001" y="1573838"/>
                  <a:ext cx="472844" cy="1003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0" name="Rectangle 18">
                  <a:extLst>
                    <a:ext uri="{FF2B5EF4-FFF2-40B4-BE49-F238E27FC236}">
                      <a16:creationId xmlns:a16="http://schemas.microsoft.com/office/drawing/2014/main" id="{A61F6678-ABE2-4C7E-A4DA-5E2565F14BBA}"/>
                    </a:ext>
                  </a:extLst>
                </p:cNvPr>
                <p:cNvSpPr>
                  <a:spLocks noChangeArrowheads="1"/>
                </p:cNvSpPr>
                <p:nvPr/>
              </p:nvSpPr>
              <p:spPr bwMode="auto">
                <a:xfrm>
                  <a:off x="730763" y="1467229"/>
                  <a:ext cx="18813" cy="451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1" name="Rectangle 19">
                  <a:extLst>
                    <a:ext uri="{FF2B5EF4-FFF2-40B4-BE49-F238E27FC236}">
                      <a16:creationId xmlns:a16="http://schemas.microsoft.com/office/drawing/2014/main" id="{8C2FB230-40CB-4CD6-93CA-BDA777CE3622}"/>
                    </a:ext>
                  </a:extLst>
                </p:cNvPr>
                <p:cNvSpPr>
                  <a:spLocks noChangeArrowheads="1"/>
                </p:cNvSpPr>
                <p:nvPr/>
              </p:nvSpPr>
              <p:spPr bwMode="auto">
                <a:xfrm>
                  <a:off x="730763" y="1482280"/>
                  <a:ext cx="18813" cy="3010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2" name="Rectangle 20">
                  <a:extLst>
                    <a:ext uri="{FF2B5EF4-FFF2-40B4-BE49-F238E27FC236}">
                      <a16:creationId xmlns:a16="http://schemas.microsoft.com/office/drawing/2014/main" id="{CBF01AE7-5BC0-4225-8C90-EF7E2924AC84}"/>
                    </a:ext>
                  </a:extLst>
                </p:cNvPr>
                <p:cNvSpPr>
                  <a:spLocks noChangeArrowheads="1"/>
                </p:cNvSpPr>
                <p:nvPr/>
              </p:nvSpPr>
              <p:spPr bwMode="auto">
                <a:xfrm>
                  <a:off x="757102" y="1445907"/>
                  <a:ext cx="17559" cy="664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3" name="Rectangle 21">
                  <a:extLst>
                    <a:ext uri="{FF2B5EF4-FFF2-40B4-BE49-F238E27FC236}">
                      <a16:creationId xmlns:a16="http://schemas.microsoft.com/office/drawing/2014/main" id="{A8A8461F-651D-49A8-A028-370FC540F640}"/>
                    </a:ext>
                  </a:extLst>
                </p:cNvPr>
                <p:cNvSpPr>
                  <a:spLocks noChangeArrowheads="1"/>
                </p:cNvSpPr>
                <p:nvPr/>
              </p:nvSpPr>
              <p:spPr bwMode="auto">
                <a:xfrm>
                  <a:off x="757102" y="1470992"/>
                  <a:ext cx="17559" cy="4138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4" name="Rectangle 22">
                  <a:extLst>
                    <a:ext uri="{FF2B5EF4-FFF2-40B4-BE49-F238E27FC236}">
                      <a16:creationId xmlns:a16="http://schemas.microsoft.com/office/drawing/2014/main" id="{8A0F1556-C173-4063-9E55-4F93B1609D18}"/>
                    </a:ext>
                  </a:extLst>
                </p:cNvPr>
                <p:cNvSpPr>
                  <a:spLocks noChangeArrowheads="1"/>
                </p:cNvSpPr>
                <p:nvPr/>
              </p:nvSpPr>
              <p:spPr bwMode="auto">
                <a:xfrm>
                  <a:off x="834864" y="1370654"/>
                  <a:ext cx="17559" cy="1417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5" name="Rectangle 23">
                  <a:extLst>
                    <a:ext uri="{FF2B5EF4-FFF2-40B4-BE49-F238E27FC236}">
                      <a16:creationId xmlns:a16="http://schemas.microsoft.com/office/drawing/2014/main" id="{58171030-2042-4789-BAA6-90ED88B4D177}"/>
                    </a:ext>
                  </a:extLst>
                </p:cNvPr>
                <p:cNvSpPr>
                  <a:spLocks noChangeArrowheads="1"/>
                </p:cNvSpPr>
                <p:nvPr/>
              </p:nvSpPr>
              <p:spPr bwMode="auto">
                <a:xfrm>
                  <a:off x="834864" y="1394484"/>
                  <a:ext cx="17559" cy="1178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6" name="Rectangle 24">
                  <a:extLst>
                    <a:ext uri="{FF2B5EF4-FFF2-40B4-BE49-F238E27FC236}">
                      <a16:creationId xmlns:a16="http://schemas.microsoft.com/office/drawing/2014/main" id="{28198980-8418-485E-8EFF-F69FC4C15531}"/>
                    </a:ext>
                  </a:extLst>
                </p:cNvPr>
                <p:cNvSpPr>
                  <a:spLocks noChangeArrowheads="1"/>
                </p:cNvSpPr>
                <p:nvPr/>
              </p:nvSpPr>
              <p:spPr bwMode="auto">
                <a:xfrm>
                  <a:off x="808525" y="1404518"/>
                  <a:ext cx="18813" cy="1078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7" name="Rectangle 25">
                  <a:extLst>
                    <a:ext uri="{FF2B5EF4-FFF2-40B4-BE49-F238E27FC236}">
                      <a16:creationId xmlns:a16="http://schemas.microsoft.com/office/drawing/2014/main" id="{E5AFC495-E54E-4636-87AA-915E91F9D670}"/>
                    </a:ext>
                  </a:extLst>
                </p:cNvPr>
                <p:cNvSpPr>
                  <a:spLocks noChangeArrowheads="1"/>
                </p:cNvSpPr>
                <p:nvPr/>
              </p:nvSpPr>
              <p:spPr bwMode="auto">
                <a:xfrm>
                  <a:off x="782186" y="1439636"/>
                  <a:ext cx="18813" cy="7274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8" name="Rectangle 26">
                  <a:extLst>
                    <a:ext uri="{FF2B5EF4-FFF2-40B4-BE49-F238E27FC236}">
                      <a16:creationId xmlns:a16="http://schemas.microsoft.com/office/drawing/2014/main" id="{E7326893-9FE1-49FC-AE6B-D2A7753CED20}"/>
                    </a:ext>
                  </a:extLst>
                </p:cNvPr>
                <p:cNvSpPr>
                  <a:spLocks noChangeArrowheads="1"/>
                </p:cNvSpPr>
                <p:nvPr/>
              </p:nvSpPr>
              <p:spPr bwMode="auto">
                <a:xfrm>
                  <a:off x="782186" y="1454687"/>
                  <a:ext cx="18813" cy="576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sp>
              <p:nvSpPr>
                <p:cNvPr id="189" name="Rectangle 27">
                  <a:extLst>
                    <a:ext uri="{FF2B5EF4-FFF2-40B4-BE49-F238E27FC236}">
                      <a16:creationId xmlns:a16="http://schemas.microsoft.com/office/drawing/2014/main" id="{9062523C-09E9-420C-BEF2-0382EB390076}"/>
                    </a:ext>
                  </a:extLst>
                </p:cNvPr>
                <p:cNvSpPr>
                  <a:spLocks noChangeArrowheads="1"/>
                </p:cNvSpPr>
                <p:nvPr/>
              </p:nvSpPr>
              <p:spPr bwMode="auto">
                <a:xfrm>
                  <a:off x="808525" y="1417060"/>
                  <a:ext cx="18813" cy="953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Semibold"/>
                    <a:ea typeface="+mn-ea"/>
                    <a:cs typeface="+mn-cs"/>
                  </a:endParaRPr>
                </a:p>
              </p:txBody>
            </p:sp>
          </p:grpSp>
        </p:grpSp>
      </p:grpSp>
      <p:sp>
        <p:nvSpPr>
          <p:cNvPr id="192" name="Oval 191">
            <a:extLst>
              <a:ext uri="{FF2B5EF4-FFF2-40B4-BE49-F238E27FC236}">
                <a16:creationId xmlns:a16="http://schemas.microsoft.com/office/drawing/2014/main" id="{A1E8A61E-BD92-46CD-89E1-2835F51A1865}"/>
              </a:ext>
            </a:extLst>
          </p:cNvPr>
          <p:cNvSpPr/>
          <p:nvPr/>
        </p:nvSpPr>
        <p:spPr bwMode="auto">
          <a:xfrm>
            <a:off x="10694654" y="6176585"/>
            <a:ext cx="548640" cy="548640"/>
          </a:xfrm>
          <a:prstGeom prst="ellipse">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3" name="Oval 192">
            <a:extLst>
              <a:ext uri="{FF2B5EF4-FFF2-40B4-BE49-F238E27FC236}">
                <a16:creationId xmlns:a16="http://schemas.microsoft.com/office/drawing/2014/main" id="{B0849218-4EA0-424F-99E7-B25050075EC4}"/>
              </a:ext>
            </a:extLst>
          </p:cNvPr>
          <p:cNvSpPr/>
          <p:nvPr/>
        </p:nvSpPr>
        <p:spPr bwMode="auto">
          <a:xfrm>
            <a:off x="9890922" y="6176585"/>
            <a:ext cx="548640" cy="548640"/>
          </a:xfrm>
          <a:prstGeom prst="ellipse">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4" name="Oval 193">
            <a:extLst>
              <a:ext uri="{FF2B5EF4-FFF2-40B4-BE49-F238E27FC236}">
                <a16:creationId xmlns:a16="http://schemas.microsoft.com/office/drawing/2014/main" id="{4B2C4564-A7C1-4BC1-AFB8-0F9A6A032466}"/>
              </a:ext>
            </a:extLst>
          </p:cNvPr>
          <p:cNvSpPr/>
          <p:nvPr/>
        </p:nvSpPr>
        <p:spPr bwMode="auto">
          <a:xfrm>
            <a:off x="11498385" y="6176585"/>
            <a:ext cx="548640" cy="548640"/>
          </a:xfrm>
          <a:prstGeom prst="ellipse">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9FE14FE4-BB86-48EC-A47A-16F3438D35D1}"/>
              </a:ext>
            </a:extLst>
          </p:cNvPr>
          <p:cNvSpPr/>
          <p:nvPr/>
        </p:nvSpPr>
        <p:spPr bwMode="auto">
          <a:xfrm>
            <a:off x="985111" y="3956000"/>
            <a:ext cx="5053985" cy="1229691"/>
          </a:xfrm>
          <a:prstGeom prst="rect">
            <a:avLst/>
          </a:prstGeom>
          <a:solidFill>
            <a:srgbClr val="FFC000">
              <a:alpha val="2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36525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73312-231B-4B02-BEF7-290E07A918C8}"/>
              </a:ext>
            </a:extLst>
          </p:cNvPr>
          <p:cNvSpPr>
            <a:spLocks noGrp="1"/>
          </p:cNvSpPr>
          <p:nvPr>
            <p:ph type="title"/>
          </p:nvPr>
        </p:nvSpPr>
        <p:spPr/>
        <p:txBody>
          <a:bodyPr/>
          <a:lstStyle/>
          <a:p>
            <a:r>
              <a:rPr lang="en-US" dirty="0"/>
              <a:t>Patient Outreach Feature Summary</a:t>
            </a:r>
          </a:p>
        </p:txBody>
      </p:sp>
      <p:sp>
        <p:nvSpPr>
          <p:cNvPr id="3" name="Text Placeholder 2">
            <a:extLst>
              <a:ext uri="{FF2B5EF4-FFF2-40B4-BE49-F238E27FC236}">
                <a16:creationId xmlns:a16="http://schemas.microsoft.com/office/drawing/2014/main" id="{BEAB57BA-FC63-46A6-8906-041404D05948}"/>
              </a:ext>
            </a:extLst>
          </p:cNvPr>
          <p:cNvSpPr>
            <a:spLocks noGrp="1"/>
          </p:cNvSpPr>
          <p:nvPr>
            <p:ph type="body" sz="quarter" idx="15"/>
          </p:nvPr>
        </p:nvSpPr>
        <p:spPr>
          <a:xfrm>
            <a:off x="670962" y="3305862"/>
            <a:ext cx="3200400" cy="1908215"/>
          </a:xfrm>
        </p:spPr>
        <p:txBody>
          <a:bodyPr/>
          <a:lstStyle/>
          <a:p>
            <a:pPr marL="0" indent="0"/>
            <a:r>
              <a:rPr lang="en-US" sz="1600" b="1" dirty="0">
                <a:solidFill>
                  <a:schemeClr val="accent2"/>
                </a:solidFill>
              </a:rPr>
              <a:t>Healthcare APIs</a:t>
            </a:r>
          </a:p>
          <a:p>
            <a:pPr marL="0" indent="0"/>
            <a:r>
              <a:rPr lang="en-US" sz="1600" dirty="0"/>
              <a:t>FHIR </a:t>
            </a:r>
            <a:r>
              <a:rPr lang="en-US" sz="1400" dirty="0"/>
              <a:t>Services</a:t>
            </a:r>
            <a:endParaRPr lang="en-US" sz="1600" dirty="0"/>
          </a:p>
          <a:p>
            <a:pPr marL="285750" indent="-285750">
              <a:buFont typeface="Wingdings" panose="05000000000000000000" pitchFamily="2" charset="2"/>
              <a:buChar char="§"/>
            </a:pPr>
            <a:endParaRPr lang="en-US" sz="1600" dirty="0"/>
          </a:p>
          <a:p>
            <a:pPr marL="0" indent="0"/>
            <a:r>
              <a:rPr lang="en-US" sz="1600" b="1" dirty="0">
                <a:solidFill>
                  <a:schemeClr val="accent2"/>
                </a:solidFill>
              </a:rPr>
              <a:t>Connectors</a:t>
            </a:r>
          </a:p>
          <a:p>
            <a:pPr marL="0" indent="0"/>
            <a:r>
              <a:rPr lang="en-US" sz="1400" dirty="0"/>
              <a:t>Azure FHIR Bulk Loader</a:t>
            </a:r>
          </a:p>
          <a:p>
            <a:pPr marL="0" indent="0"/>
            <a:r>
              <a:rPr lang="en-US" sz="1400" dirty="0"/>
              <a:t>Azure FHIR Sync Agent</a:t>
            </a:r>
          </a:p>
          <a:p>
            <a:pPr marL="0" indent="0"/>
            <a:r>
              <a:rPr lang="en-US" sz="1400" dirty="0"/>
              <a:t>Azure FHIR PQ Connector</a:t>
            </a:r>
          </a:p>
        </p:txBody>
      </p:sp>
      <p:sp>
        <p:nvSpPr>
          <p:cNvPr id="4" name="Text Placeholder 3">
            <a:extLst>
              <a:ext uri="{FF2B5EF4-FFF2-40B4-BE49-F238E27FC236}">
                <a16:creationId xmlns:a16="http://schemas.microsoft.com/office/drawing/2014/main" id="{EAE2C10D-0BB3-4AAE-80F0-30F0286948CF}"/>
              </a:ext>
            </a:extLst>
          </p:cNvPr>
          <p:cNvSpPr>
            <a:spLocks noGrp="1"/>
          </p:cNvSpPr>
          <p:nvPr>
            <p:ph type="body" sz="quarter" idx="16"/>
          </p:nvPr>
        </p:nvSpPr>
        <p:spPr>
          <a:xfrm>
            <a:off x="4084321" y="3305862"/>
            <a:ext cx="4023359" cy="3342453"/>
          </a:xfrm>
        </p:spPr>
        <p:txBody>
          <a:bodyPr/>
          <a:lstStyle/>
          <a:p>
            <a:r>
              <a:rPr lang="en-US" sz="1600" b="1" dirty="0">
                <a:solidFill>
                  <a:schemeClr val="accent2"/>
                </a:solidFill>
              </a:rPr>
              <a:t>Dynamics 365 Marketing</a:t>
            </a:r>
          </a:p>
          <a:p>
            <a:pPr marL="0" indent="0"/>
            <a:r>
              <a:rPr lang="en-US" sz="1400" dirty="0"/>
              <a:t>Segmentation</a:t>
            </a:r>
          </a:p>
          <a:p>
            <a:pPr marL="0" indent="0"/>
            <a:r>
              <a:rPr lang="en-US" sz="1400" dirty="0"/>
              <a:t>Multi-channel Campaigns </a:t>
            </a:r>
            <a:br>
              <a:rPr lang="en-US" sz="1400" dirty="0"/>
            </a:br>
            <a:r>
              <a:rPr lang="en-US" sz="1400" dirty="0"/>
              <a:t>(Patient Journeys)</a:t>
            </a:r>
          </a:p>
          <a:p>
            <a:pPr marL="0" indent="0"/>
            <a:r>
              <a:rPr lang="en-US" sz="1400" dirty="0"/>
              <a:t>Campaign Automation &amp; Tracking</a:t>
            </a:r>
          </a:p>
          <a:p>
            <a:pPr marL="0" indent="0"/>
            <a:r>
              <a:rPr lang="en-US" sz="1400" dirty="0"/>
              <a:t>Event Management</a:t>
            </a:r>
          </a:p>
          <a:p>
            <a:pPr marL="0" indent="0"/>
            <a:r>
              <a:rPr lang="en-US" sz="1400" dirty="0"/>
              <a:t>Lead Scoring &amp; Management</a:t>
            </a:r>
          </a:p>
          <a:p>
            <a:pPr marL="0" indent="0"/>
            <a:r>
              <a:rPr lang="en-US" sz="1400" dirty="0"/>
              <a:t>Social Engagement</a:t>
            </a:r>
          </a:p>
          <a:p>
            <a:pPr marL="0" indent="0"/>
            <a:endParaRPr lang="en-US" sz="1400" dirty="0"/>
          </a:p>
          <a:p>
            <a:r>
              <a:rPr lang="en-US" sz="1600" b="1" dirty="0">
                <a:solidFill>
                  <a:schemeClr val="accent2"/>
                </a:solidFill>
              </a:rPr>
              <a:t>Dynamics 365 Customer Insights</a:t>
            </a:r>
          </a:p>
          <a:p>
            <a:pPr marL="0" indent="0"/>
            <a:r>
              <a:rPr lang="en-US" sz="1400" dirty="0"/>
              <a:t>Measures, KPIs and Predictions</a:t>
            </a:r>
          </a:p>
          <a:p>
            <a:pPr marL="0" indent="0"/>
            <a:r>
              <a:rPr lang="en-US" sz="1400" dirty="0"/>
              <a:t>Advanced Segmentation</a:t>
            </a:r>
          </a:p>
          <a:p>
            <a:pPr marL="0" indent="0"/>
            <a:endParaRPr lang="en-US" sz="1400" dirty="0"/>
          </a:p>
        </p:txBody>
      </p:sp>
      <p:sp>
        <p:nvSpPr>
          <p:cNvPr id="5" name="Text Placeholder 4">
            <a:extLst>
              <a:ext uri="{FF2B5EF4-FFF2-40B4-BE49-F238E27FC236}">
                <a16:creationId xmlns:a16="http://schemas.microsoft.com/office/drawing/2014/main" id="{27B08C5F-E513-4C52-A357-D45382C0F1BE}"/>
              </a:ext>
            </a:extLst>
          </p:cNvPr>
          <p:cNvSpPr>
            <a:spLocks noGrp="1"/>
          </p:cNvSpPr>
          <p:nvPr>
            <p:ph type="body" sz="quarter" idx="17"/>
          </p:nvPr>
        </p:nvSpPr>
        <p:spPr>
          <a:xfrm>
            <a:off x="7909159" y="3300633"/>
            <a:ext cx="4023360" cy="3422475"/>
          </a:xfrm>
        </p:spPr>
        <p:txBody>
          <a:bodyPr/>
          <a:lstStyle/>
          <a:p>
            <a:r>
              <a:rPr lang="en-US" sz="1600" b="1" dirty="0">
                <a:solidFill>
                  <a:schemeClr val="accent2"/>
                </a:solidFill>
              </a:rPr>
              <a:t>Patient Outreach App</a:t>
            </a:r>
          </a:p>
          <a:p>
            <a:r>
              <a:rPr lang="en-US" sz="1400" dirty="0"/>
              <a:t>Healthcare Branded Outbound Marketing App</a:t>
            </a:r>
          </a:p>
          <a:p>
            <a:r>
              <a:rPr lang="en-US" sz="1400" dirty="0"/>
              <a:t>Healthcare Data Model (CDM)</a:t>
            </a:r>
          </a:p>
          <a:p>
            <a:r>
              <a:rPr lang="en-US" sz="1400" dirty="0"/>
              <a:t>Healthcare Forms &amp; Views</a:t>
            </a:r>
          </a:p>
          <a:p>
            <a:r>
              <a:rPr lang="en-US" sz="1400" dirty="0"/>
              <a:t>Patient Timeline Control</a:t>
            </a:r>
          </a:p>
          <a:p>
            <a:r>
              <a:rPr lang="en-US" sz="1400" dirty="0"/>
              <a:t>Care Team Visualization Control</a:t>
            </a:r>
          </a:p>
          <a:p>
            <a:r>
              <a:rPr lang="en-US" sz="1400" dirty="0"/>
              <a:t>Sample Patient Segment Definitions</a:t>
            </a:r>
          </a:p>
          <a:p>
            <a:r>
              <a:rPr lang="en-US" sz="1400" dirty="0"/>
              <a:t>Sample Patient Event Definitions</a:t>
            </a:r>
          </a:p>
          <a:p>
            <a:endParaRPr lang="en-US" sz="1600" dirty="0"/>
          </a:p>
          <a:p>
            <a:r>
              <a:rPr lang="en-US" sz="1600" b="1" dirty="0">
                <a:solidFill>
                  <a:schemeClr val="accent2"/>
                </a:solidFill>
              </a:rPr>
              <a:t>Sync Admin for FHIR App</a:t>
            </a:r>
          </a:p>
          <a:p>
            <a:r>
              <a:rPr lang="en-US" sz="1400" dirty="0"/>
              <a:t>FHIR Sync Agent Integration Mgt</a:t>
            </a:r>
          </a:p>
          <a:p>
            <a:r>
              <a:rPr lang="en-US" sz="1400" dirty="0"/>
              <a:t>FHIR to CDM for Health Mapping</a:t>
            </a:r>
          </a:p>
          <a:p>
            <a:r>
              <a:rPr lang="en-US" sz="1400" dirty="0"/>
              <a:t>Synced Clinical Data Review</a:t>
            </a:r>
          </a:p>
        </p:txBody>
      </p:sp>
      <p:sp>
        <p:nvSpPr>
          <p:cNvPr id="6" name="Text Placeholder 5">
            <a:extLst>
              <a:ext uri="{FF2B5EF4-FFF2-40B4-BE49-F238E27FC236}">
                <a16:creationId xmlns:a16="http://schemas.microsoft.com/office/drawing/2014/main" id="{7900AD16-E12A-4957-BE32-2B5A2592683E}"/>
              </a:ext>
            </a:extLst>
          </p:cNvPr>
          <p:cNvSpPr>
            <a:spLocks noGrp="1"/>
          </p:cNvSpPr>
          <p:nvPr>
            <p:ph type="body" sz="quarter" idx="22"/>
          </p:nvPr>
        </p:nvSpPr>
        <p:spPr/>
        <p:txBody>
          <a:bodyPr/>
          <a:lstStyle/>
          <a:p>
            <a:r>
              <a:rPr lang="en-US" dirty="0"/>
              <a:t>Data Platform Features</a:t>
            </a:r>
          </a:p>
        </p:txBody>
      </p:sp>
      <p:sp>
        <p:nvSpPr>
          <p:cNvPr id="7" name="Text Placeholder 6">
            <a:extLst>
              <a:ext uri="{FF2B5EF4-FFF2-40B4-BE49-F238E27FC236}">
                <a16:creationId xmlns:a16="http://schemas.microsoft.com/office/drawing/2014/main" id="{3F772CEB-9F95-48E5-9D11-749961953A32}"/>
              </a:ext>
            </a:extLst>
          </p:cNvPr>
          <p:cNvSpPr>
            <a:spLocks noGrp="1"/>
          </p:cNvSpPr>
          <p:nvPr>
            <p:ph type="body" sz="quarter" idx="23"/>
          </p:nvPr>
        </p:nvSpPr>
        <p:spPr>
          <a:xfrm>
            <a:off x="4334436" y="2625522"/>
            <a:ext cx="3523128" cy="615553"/>
          </a:xfrm>
        </p:spPr>
        <p:txBody>
          <a:bodyPr/>
          <a:lstStyle/>
          <a:p>
            <a:r>
              <a:rPr lang="en-US" dirty="0"/>
              <a:t>Dynamics 365 Base Features</a:t>
            </a:r>
          </a:p>
        </p:txBody>
      </p:sp>
      <p:sp>
        <p:nvSpPr>
          <p:cNvPr id="8" name="Text Placeholder 7">
            <a:extLst>
              <a:ext uri="{FF2B5EF4-FFF2-40B4-BE49-F238E27FC236}">
                <a16:creationId xmlns:a16="http://schemas.microsoft.com/office/drawing/2014/main" id="{2CEB1D09-5448-428D-86CC-3D9536AEE176}"/>
              </a:ext>
            </a:extLst>
          </p:cNvPr>
          <p:cNvSpPr>
            <a:spLocks noGrp="1"/>
          </p:cNvSpPr>
          <p:nvPr>
            <p:ph type="body" sz="quarter" idx="24"/>
          </p:nvPr>
        </p:nvSpPr>
        <p:spPr/>
        <p:txBody>
          <a:bodyPr/>
          <a:lstStyle/>
          <a:p>
            <a:r>
              <a:rPr lang="en-US" dirty="0"/>
              <a:t>MC4H App Features</a:t>
            </a:r>
          </a:p>
        </p:txBody>
      </p:sp>
      <p:sp>
        <p:nvSpPr>
          <p:cNvPr id="9" name="Slide Number Placeholder 8">
            <a:extLst>
              <a:ext uri="{FF2B5EF4-FFF2-40B4-BE49-F238E27FC236}">
                <a16:creationId xmlns:a16="http://schemas.microsoft.com/office/drawing/2014/main" id="{50A85AAE-C30C-4EB0-A566-01E783406A80}"/>
              </a:ext>
            </a:extLst>
          </p:cNvPr>
          <p:cNvSpPr>
            <a:spLocks noGrp="1"/>
          </p:cNvSpPr>
          <p:nvPr>
            <p:ph type="sldNum" sz="quarter" idx="11"/>
          </p:nvPr>
        </p:nvSpPr>
        <p:spPr/>
        <p:txBody>
          <a:bodyPr/>
          <a:lstStyle/>
          <a:p>
            <a:fld id="{EAA0DCFB-5E65-472C-A423-BA3AA87976EA}" type="slidenum">
              <a:rPr lang="en-IN" smtClean="0"/>
              <a:pPr/>
              <a:t>5</a:t>
            </a:fld>
            <a:endParaRPr lang="en-IN"/>
          </a:p>
        </p:txBody>
      </p:sp>
      <p:grpSp>
        <p:nvGrpSpPr>
          <p:cNvPr id="60" name="Group 59">
            <a:extLst>
              <a:ext uri="{FF2B5EF4-FFF2-40B4-BE49-F238E27FC236}">
                <a16:creationId xmlns:a16="http://schemas.microsoft.com/office/drawing/2014/main" id="{6D57C649-3AF7-4AD6-A510-40F5ADBB4FF3}"/>
              </a:ext>
              <a:ext uri="{C183D7F6-B498-43B3-948B-1728B52AA6E4}">
                <adec:decorative xmlns:adec="http://schemas.microsoft.com/office/drawing/2017/decorative" val="1"/>
              </a:ext>
            </a:extLst>
          </p:cNvPr>
          <p:cNvGrpSpPr/>
          <p:nvPr/>
        </p:nvGrpSpPr>
        <p:grpSpPr>
          <a:xfrm>
            <a:off x="2057567" y="1738421"/>
            <a:ext cx="427190" cy="408512"/>
            <a:chOff x="694812" y="1944419"/>
            <a:chExt cx="840618" cy="803864"/>
          </a:xfrm>
        </p:grpSpPr>
        <p:cxnSp>
          <p:nvCxnSpPr>
            <p:cNvPr id="61" name="Straight Connector 43">
              <a:extLst>
                <a:ext uri="{FF2B5EF4-FFF2-40B4-BE49-F238E27FC236}">
                  <a16:creationId xmlns:a16="http://schemas.microsoft.com/office/drawing/2014/main" id="{6AFD007C-D273-4C94-9333-2CF355DF0E0D}"/>
                </a:ext>
              </a:extLst>
            </p:cNvPr>
            <p:cNvCxnSpPr>
              <a:cxnSpLocks/>
              <a:stCxn id="64" idx="2"/>
              <a:endCxn id="65" idx="3"/>
            </p:cNvCxnSpPr>
            <p:nvPr/>
          </p:nvCxnSpPr>
          <p:spPr>
            <a:xfrm flipH="1">
              <a:off x="871244" y="2403499"/>
              <a:ext cx="71150" cy="256569"/>
            </a:xfrm>
            <a:prstGeom prst="bentConnector3">
              <a:avLst>
                <a:gd name="adj1" fmla="val 28431"/>
              </a:avLst>
            </a:prstGeom>
            <a:noFill/>
            <a:ln w="12700" cap="flat" cmpd="sng" algn="ctr">
              <a:solidFill>
                <a:srgbClr val="50E6FF"/>
              </a:solidFill>
              <a:prstDash val="solid"/>
              <a:headEnd type="none"/>
              <a:tailEnd type="none"/>
            </a:ln>
            <a:effectLst/>
          </p:spPr>
        </p:cxnSp>
        <p:cxnSp>
          <p:nvCxnSpPr>
            <p:cNvPr id="62" name="Straight Connector 43">
              <a:extLst>
                <a:ext uri="{FF2B5EF4-FFF2-40B4-BE49-F238E27FC236}">
                  <a16:creationId xmlns:a16="http://schemas.microsoft.com/office/drawing/2014/main" id="{48AF0C7B-C5B9-4436-8B2B-F20E4D8AEB98}"/>
                </a:ext>
              </a:extLst>
            </p:cNvPr>
            <p:cNvCxnSpPr>
              <a:cxnSpLocks/>
              <a:endCxn id="67" idx="1"/>
            </p:cNvCxnSpPr>
            <p:nvPr/>
          </p:nvCxnSpPr>
          <p:spPr>
            <a:xfrm rot="16200000" flipH="1">
              <a:off x="1210598" y="2511667"/>
              <a:ext cx="256569" cy="40232"/>
            </a:xfrm>
            <a:prstGeom prst="bentConnector2">
              <a:avLst/>
            </a:prstGeom>
            <a:noFill/>
            <a:ln w="12700" cap="flat" cmpd="sng" algn="ctr">
              <a:solidFill>
                <a:srgbClr val="50E6FF"/>
              </a:solidFill>
              <a:prstDash val="solid"/>
              <a:headEnd type="none"/>
              <a:tailEnd type="none"/>
            </a:ln>
            <a:effectLst/>
          </p:spPr>
        </p:cxnSp>
        <p:cxnSp>
          <p:nvCxnSpPr>
            <p:cNvPr id="63" name="Straight Connector 43">
              <a:extLst>
                <a:ext uri="{FF2B5EF4-FFF2-40B4-BE49-F238E27FC236}">
                  <a16:creationId xmlns:a16="http://schemas.microsoft.com/office/drawing/2014/main" id="{4435E9B3-6AC8-4D4D-A7CF-0726F3004C76}"/>
                </a:ext>
              </a:extLst>
            </p:cNvPr>
            <p:cNvCxnSpPr>
              <a:cxnSpLocks/>
              <a:endCxn id="66" idx="0"/>
            </p:cNvCxnSpPr>
            <p:nvPr/>
          </p:nvCxnSpPr>
          <p:spPr>
            <a:xfrm flipH="1">
              <a:off x="1115122" y="2403499"/>
              <a:ext cx="0" cy="168353"/>
            </a:xfrm>
            <a:prstGeom prst="straightConnector1">
              <a:avLst/>
            </a:prstGeom>
            <a:noFill/>
            <a:ln w="12700" cap="flat" cmpd="sng" algn="ctr">
              <a:solidFill>
                <a:srgbClr val="50E6FF"/>
              </a:solidFill>
              <a:prstDash val="solid"/>
              <a:headEnd type="none"/>
              <a:tailEnd type="none"/>
            </a:ln>
            <a:effectLst/>
          </p:spPr>
        </p:cxnSp>
        <p:sp>
          <p:nvSpPr>
            <p:cNvPr id="64" name="cloud" title="Icon of a cloud">
              <a:extLst>
                <a:ext uri="{FF2B5EF4-FFF2-40B4-BE49-F238E27FC236}">
                  <a16:creationId xmlns:a16="http://schemas.microsoft.com/office/drawing/2014/main" id="{CD1AD83A-1C8E-45B9-A4CD-A894583E2EFE}"/>
                </a:ext>
              </a:extLst>
            </p:cNvPr>
            <p:cNvSpPr>
              <a:spLocks noChangeAspect="1"/>
            </p:cNvSpPr>
            <p:nvPr/>
          </p:nvSpPr>
          <p:spPr bwMode="auto">
            <a:xfrm>
              <a:off x="756803" y="1944419"/>
              <a:ext cx="725492" cy="45908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5" name="Rectangle: Rounded Corners 64">
              <a:extLst>
                <a:ext uri="{FF2B5EF4-FFF2-40B4-BE49-F238E27FC236}">
                  <a16:creationId xmlns:a16="http://schemas.microsoft.com/office/drawing/2014/main" id="{8F1B1B18-155F-4501-91A5-2096AD9A8BB4}"/>
                </a:ext>
              </a:extLst>
            </p:cNvPr>
            <p:cNvSpPr/>
            <p:nvPr/>
          </p:nvSpPr>
          <p:spPr bwMode="auto">
            <a:xfrm>
              <a:off x="694812"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441D5330-D507-4870-8590-B5774DDB8A5F}"/>
                </a:ext>
              </a:extLst>
            </p:cNvPr>
            <p:cNvSpPr/>
            <p:nvPr/>
          </p:nvSpPr>
          <p:spPr bwMode="auto">
            <a:xfrm>
              <a:off x="1026905"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9027185F-49B8-445F-BFD4-1A5DB5C8B676}"/>
                </a:ext>
              </a:extLst>
            </p:cNvPr>
            <p:cNvSpPr/>
            <p:nvPr/>
          </p:nvSpPr>
          <p:spPr bwMode="auto">
            <a:xfrm>
              <a:off x="1358998" y="2571852"/>
              <a:ext cx="176432" cy="176431"/>
            </a:xfrm>
            <a:prstGeom prst="roundRect">
              <a:avLst>
                <a:gd name="adj" fmla="val 2500"/>
              </a:avLst>
            </a:prstGeom>
            <a:solidFill>
              <a:srgbClr val="50E6FF"/>
            </a:solid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72" name="Group 71">
            <a:extLst>
              <a:ext uri="{FF2B5EF4-FFF2-40B4-BE49-F238E27FC236}">
                <a16:creationId xmlns:a16="http://schemas.microsoft.com/office/drawing/2014/main" id="{4718FAC5-5D02-4358-8621-5C8EBA8E6A29}"/>
              </a:ext>
            </a:extLst>
          </p:cNvPr>
          <p:cNvGrpSpPr/>
          <p:nvPr/>
        </p:nvGrpSpPr>
        <p:grpSpPr>
          <a:xfrm>
            <a:off x="9646685" y="1699160"/>
            <a:ext cx="548304" cy="559028"/>
            <a:chOff x="5783444" y="1968595"/>
            <a:chExt cx="587021" cy="598502"/>
          </a:xfrm>
        </p:grpSpPr>
        <p:grpSp>
          <p:nvGrpSpPr>
            <p:cNvPr id="73" name="Group 72">
              <a:extLst>
                <a:ext uri="{FF2B5EF4-FFF2-40B4-BE49-F238E27FC236}">
                  <a16:creationId xmlns:a16="http://schemas.microsoft.com/office/drawing/2014/main" id="{368E4FF2-1178-48CA-B576-FC3E11025FDB}"/>
                </a:ext>
              </a:extLst>
            </p:cNvPr>
            <p:cNvGrpSpPr/>
            <p:nvPr/>
          </p:nvGrpSpPr>
          <p:grpSpPr>
            <a:xfrm>
              <a:off x="6090248" y="1986513"/>
              <a:ext cx="151887" cy="229177"/>
              <a:chOff x="5946306" y="2679392"/>
              <a:chExt cx="299388" cy="451736"/>
            </a:xfrm>
          </p:grpSpPr>
          <p:sp>
            <p:nvSpPr>
              <p:cNvPr id="94" name="Freeform: Shape 93">
                <a:extLst>
                  <a:ext uri="{FF2B5EF4-FFF2-40B4-BE49-F238E27FC236}">
                    <a16:creationId xmlns:a16="http://schemas.microsoft.com/office/drawing/2014/main" id="{DC5D3499-6893-4FD9-BEB7-9C2D66EDC507}"/>
                  </a:ext>
                </a:extLst>
              </p:cNvPr>
              <p:cNvSpPr/>
              <p:nvPr/>
            </p:nvSpPr>
            <p:spPr>
              <a:xfrm>
                <a:off x="6021800" y="3017208"/>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1FDB44E-4E1E-4341-97BF-86940262810E}"/>
                  </a:ext>
                </a:extLst>
              </p:cNvPr>
              <p:cNvSpPr/>
              <p:nvPr/>
            </p:nvSpPr>
            <p:spPr>
              <a:xfrm>
                <a:off x="6033838" y="3069918"/>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02C2BC21-A46C-482F-9C6D-721EB81950E6}"/>
                  </a:ext>
                </a:extLst>
              </p:cNvPr>
              <p:cNvSpPr/>
              <p:nvPr/>
            </p:nvSpPr>
            <p:spPr>
              <a:xfrm>
                <a:off x="5946306" y="2679392"/>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4" name="Graphic 89">
              <a:extLst>
                <a:ext uri="{FF2B5EF4-FFF2-40B4-BE49-F238E27FC236}">
                  <a16:creationId xmlns:a16="http://schemas.microsoft.com/office/drawing/2014/main" id="{D988BB8C-B54A-4EEA-8A74-C99ECF036B19}"/>
                </a:ext>
              </a:extLst>
            </p:cNvPr>
            <p:cNvGrpSpPr/>
            <p:nvPr/>
          </p:nvGrpSpPr>
          <p:grpSpPr>
            <a:xfrm>
              <a:off x="6142963" y="2251984"/>
              <a:ext cx="227502" cy="315113"/>
              <a:chOff x="4186213" y="2461810"/>
              <a:chExt cx="466725" cy="646461"/>
            </a:xfrm>
          </p:grpSpPr>
          <p:sp>
            <p:nvSpPr>
              <p:cNvPr id="85" name="Freeform: Shape 84">
                <a:extLst>
                  <a:ext uri="{FF2B5EF4-FFF2-40B4-BE49-F238E27FC236}">
                    <a16:creationId xmlns:a16="http://schemas.microsoft.com/office/drawing/2014/main" id="{222EB84E-F0AE-48BB-B089-B14FE28417F7}"/>
                  </a:ext>
                </a:extLst>
              </p:cNvPr>
              <p:cNvSpPr/>
              <p:nvPr/>
            </p:nvSpPr>
            <p:spPr>
              <a:xfrm>
                <a:off x="4255745" y="2557726"/>
                <a:ext cx="329184" cy="330327"/>
              </a:xfrm>
              <a:custGeom>
                <a:avLst/>
                <a:gdLst>
                  <a:gd name="connsiteX0" fmla="*/ 329184 w 329184"/>
                  <a:gd name="connsiteY0" fmla="*/ 165164 h 330327"/>
                  <a:gd name="connsiteX1" fmla="*/ 327660 w 329184"/>
                  <a:gd name="connsiteY1" fmla="*/ 187166 h 330327"/>
                  <a:gd name="connsiteX2" fmla="*/ 164592 w 329184"/>
                  <a:gd name="connsiteY2" fmla="*/ 330327 h 330327"/>
                  <a:gd name="connsiteX3" fmla="*/ 1524 w 329184"/>
                  <a:gd name="connsiteY3" fmla="*/ 187357 h 330327"/>
                  <a:gd name="connsiteX4" fmla="*/ 0 w 329184"/>
                  <a:gd name="connsiteY4" fmla="*/ 165164 h 330327"/>
                  <a:gd name="connsiteX5" fmla="*/ 149352 w 329184"/>
                  <a:gd name="connsiteY5" fmla="*/ 762 h 330327"/>
                  <a:gd name="connsiteX6" fmla="*/ 156115 w 329184"/>
                  <a:gd name="connsiteY6" fmla="*/ 191 h 330327"/>
                  <a:gd name="connsiteX7" fmla="*/ 164592 w 329184"/>
                  <a:gd name="connsiteY7" fmla="*/ 0 h 330327"/>
                  <a:gd name="connsiteX8" fmla="*/ 329184 w 329184"/>
                  <a:gd name="connsiteY8" fmla="*/ 165164 h 33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84" h="330327">
                    <a:moveTo>
                      <a:pt x="329184" y="165164"/>
                    </a:moveTo>
                    <a:cubicBezTo>
                      <a:pt x="329184" y="172688"/>
                      <a:pt x="328708" y="180023"/>
                      <a:pt x="327660" y="187166"/>
                    </a:cubicBezTo>
                    <a:cubicBezTo>
                      <a:pt x="316992" y="268605"/>
                      <a:pt x="247459" y="330327"/>
                      <a:pt x="164592" y="330327"/>
                    </a:cubicBezTo>
                    <a:cubicBezTo>
                      <a:pt x="80296" y="330327"/>
                      <a:pt x="12002" y="268700"/>
                      <a:pt x="1524" y="187357"/>
                    </a:cubicBezTo>
                    <a:cubicBezTo>
                      <a:pt x="476" y="180118"/>
                      <a:pt x="0" y="172688"/>
                      <a:pt x="0" y="165164"/>
                    </a:cubicBezTo>
                    <a:cubicBezTo>
                      <a:pt x="0" y="79629"/>
                      <a:pt x="64865" y="8382"/>
                      <a:pt x="149352" y="762"/>
                    </a:cubicBezTo>
                    <a:cubicBezTo>
                      <a:pt x="151543" y="476"/>
                      <a:pt x="153829" y="286"/>
                      <a:pt x="156115" y="191"/>
                    </a:cubicBezTo>
                    <a:cubicBezTo>
                      <a:pt x="158972" y="95"/>
                      <a:pt x="161735" y="0"/>
                      <a:pt x="164592" y="0"/>
                    </a:cubicBezTo>
                    <a:cubicBezTo>
                      <a:pt x="254794" y="0"/>
                      <a:pt x="329184" y="74581"/>
                      <a:pt x="329184" y="165164"/>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EA892FA-70AF-481D-9EF6-3CADEEB72B65}"/>
                  </a:ext>
                </a:extLst>
              </p:cNvPr>
              <p:cNvSpPr/>
              <p:nvPr/>
            </p:nvSpPr>
            <p:spPr>
              <a:xfrm>
                <a:off x="4186213" y="2896340"/>
                <a:ext cx="466725" cy="211931"/>
              </a:xfrm>
              <a:custGeom>
                <a:avLst/>
                <a:gdLst>
                  <a:gd name="connsiteX0" fmla="*/ 466725 w 466725"/>
                  <a:gd name="connsiteY0" fmla="*/ 211931 h 211931"/>
                  <a:gd name="connsiteX1" fmla="*/ 0 w 466725"/>
                  <a:gd name="connsiteY1" fmla="*/ 211931 h 211931"/>
                  <a:gd name="connsiteX2" fmla="*/ 132874 w 466725"/>
                  <a:gd name="connsiteY2" fmla="*/ 95 h 211931"/>
                  <a:gd name="connsiteX3" fmla="*/ 132969 w 466725"/>
                  <a:gd name="connsiteY3" fmla="*/ 95 h 211931"/>
                  <a:gd name="connsiteX4" fmla="*/ 234791 w 466725"/>
                  <a:gd name="connsiteY4" fmla="*/ 95250 h 211931"/>
                  <a:gd name="connsiteX5" fmla="*/ 335090 w 466725"/>
                  <a:gd name="connsiteY5" fmla="*/ 0 h 211931"/>
                  <a:gd name="connsiteX6" fmla="*/ 466725 w 466725"/>
                  <a:gd name="connsiteY6" fmla="*/ 211931 h 211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6725" h="211931">
                    <a:moveTo>
                      <a:pt x="466725" y="211931"/>
                    </a:moveTo>
                    <a:lnTo>
                      <a:pt x="0" y="211931"/>
                    </a:lnTo>
                    <a:cubicBezTo>
                      <a:pt x="0" y="119063"/>
                      <a:pt x="54483" y="38291"/>
                      <a:pt x="132874" y="95"/>
                    </a:cubicBezTo>
                    <a:cubicBezTo>
                      <a:pt x="132874" y="191"/>
                      <a:pt x="132874" y="191"/>
                      <a:pt x="132969" y="95"/>
                    </a:cubicBezTo>
                    <a:cubicBezTo>
                      <a:pt x="234791" y="95250"/>
                      <a:pt x="234791" y="95250"/>
                      <a:pt x="234791" y="95250"/>
                    </a:cubicBezTo>
                    <a:cubicBezTo>
                      <a:pt x="280607" y="51626"/>
                      <a:pt x="312706" y="21336"/>
                      <a:pt x="335090" y="0"/>
                    </a:cubicBezTo>
                    <a:cubicBezTo>
                      <a:pt x="413195" y="38100"/>
                      <a:pt x="466725" y="118872"/>
                      <a:pt x="466725" y="211931"/>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B8239475-5242-4103-A01B-A5B6C16915A7}"/>
                  </a:ext>
                </a:extLst>
              </p:cNvPr>
              <p:cNvSpPr/>
              <p:nvPr/>
            </p:nvSpPr>
            <p:spPr>
              <a:xfrm>
                <a:off x="4255745" y="2539533"/>
                <a:ext cx="157543" cy="205549"/>
              </a:xfrm>
              <a:custGeom>
                <a:avLst/>
                <a:gdLst>
                  <a:gd name="connsiteX0" fmla="*/ 157544 w 157543"/>
                  <a:gd name="connsiteY0" fmla="*/ 39529 h 205549"/>
                  <a:gd name="connsiteX1" fmla="*/ 152781 w 157543"/>
                  <a:gd name="connsiteY1" fmla="*/ 79057 h 205549"/>
                  <a:gd name="connsiteX2" fmla="*/ 1524 w 157543"/>
                  <a:gd name="connsiteY2" fmla="*/ 205550 h 205549"/>
                  <a:gd name="connsiteX3" fmla="*/ 0 w 157543"/>
                  <a:gd name="connsiteY3" fmla="*/ 183356 h 205549"/>
                  <a:gd name="connsiteX4" fmla="*/ 149352 w 157543"/>
                  <a:gd name="connsiteY4" fmla="*/ 18955 h 205549"/>
                  <a:gd name="connsiteX5" fmla="*/ 152781 w 157543"/>
                  <a:gd name="connsiteY5" fmla="*/ 0 h 205549"/>
                  <a:gd name="connsiteX6" fmla="*/ 156115 w 157543"/>
                  <a:gd name="connsiteY6" fmla="*/ 18383 h 205549"/>
                  <a:gd name="connsiteX7" fmla="*/ 157544 w 157543"/>
                  <a:gd name="connsiteY7" fmla="*/ 39529 h 20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7543" h="205549">
                    <a:moveTo>
                      <a:pt x="157544" y="39529"/>
                    </a:moveTo>
                    <a:cubicBezTo>
                      <a:pt x="157544" y="53150"/>
                      <a:pt x="155924" y="66389"/>
                      <a:pt x="152781" y="79057"/>
                    </a:cubicBezTo>
                    <a:cubicBezTo>
                      <a:pt x="135827" y="148685"/>
                      <a:pt x="75152" y="201073"/>
                      <a:pt x="1524" y="205550"/>
                    </a:cubicBezTo>
                    <a:cubicBezTo>
                      <a:pt x="476" y="198311"/>
                      <a:pt x="0" y="190881"/>
                      <a:pt x="0" y="183356"/>
                    </a:cubicBezTo>
                    <a:cubicBezTo>
                      <a:pt x="0" y="97822"/>
                      <a:pt x="64865" y="26575"/>
                      <a:pt x="149352" y="18955"/>
                    </a:cubicBezTo>
                    <a:cubicBezTo>
                      <a:pt x="150114" y="12478"/>
                      <a:pt x="151257" y="6191"/>
                      <a:pt x="152781" y="0"/>
                    </a:cubicBezTo>
                    <a:cubicBezTo>
                      <a:pt x="154305" y="6001"/>
                      <a:pt x="155448" y="12097"/>
                      <a:pt x="156115" y="18383"/>
                    </a:cubicBezTo>
                    <a:cubicBezTo>
                      <a:pt x="157067" y="25241"/>
                      <a:pt x="157544" y="32385"/>
                      <a:pt x="157544" y="39529"/>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5B3271B2-FCDF-4F8C-8AA0-7888DC2D77A5}"/>
                  </a:ext>
                </a:extLst>
              </p:cNvPr>
              <p:cNvSpPr/>
              <p:nvPr/>
            </p:nvSpPr>
            <p:spPr>
              <a:xfrm>
                <a:off x="4403764" y="2539533"/>
                <a:ext cx="181165" cy="205930"/>
              </a:xfrm>
              <a:custGeom>
                <a:avLst/>
                <a:gdLst>
                  <a:gd name="connsiteX0" fmla="*/ 181166 w 181165"/>
                  <a:gd name="connsiteY0" fmla="*/ 183356 h 205930"/>
                  <a:gd name="connsiteX1" fmla="*/ 179642 w 181165"/>
                  <a:gd name="connsiteY1" fmla="*/ 205359 h 205930"/>
                  <a:gd name="connsiteX2" fmla="*/ 166402 w 181165"/>
                  <a:gd name="connsiteY2" fmla="*/ 205931 h 205930"/>
                  <a:gd name="connsiteX3" fmla="*/ 4763 w 181165"/>
                  <a:gd name="connsiteY3" fmla="*/ 79057 h 205930"/>
                  <a:gd name="connsiteX4" fmla="*/ 0 w 181165"/>
                  <a:gd name="connsiteY4" fmla="*/ 39529 h 205930"/>
                  <a:gd name="connsiteX5" fmla="*/ 1333 w 181165"/>
                  <a:gd name="connsiteY5" fmla="*/ 18955 h 205930"/>
                  <a:gd name="connsiteX6" fmla="*/ 4763 w 181165"/>
                  <a:gd name="connsiteY6" fmla="*/ 0 h 205930"/>
                  <a:gd name="connsiteX7" fmla="*/ 8096 w 181165"/>
                  <a:gd name="connsiteY7" fmla="*/ 18383 h 205930"/>
                  <a:gd name="connsiteX8" fmla="*/ 16573 w 181165"/>
                  <a:gd name="connsiteY8" fmla="*/ 18193 h 205930"/>
                  <a:gd name="connsiteX9" fmla="*/ 181166 w 181165"/>
                  <a:gd name="connsiteY9" fmla="*/ 183356 h 20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1165" h="205930">
                    <a:moveTo>
                      <a:pt x="181166" y="183356"/>
                    </a:moveTo>
                    <a:cubicBezTo>
                      <a:pt x="181166" y="190881"/>
                      <a:pt x="180689" y="198215"/>
                      <a:pt x="179642" y="205359"/>
                    </a:cubicBezTo>
                    <a:cubicBezTo>
                      <a:pt x="175260" y="205740"/>
                      <a:pt x="170878" y="205931"/>
                      <a:pt x="166402" y="205931"/>
                    </a:cubicBezTo>
                    <a:cubicBezTo>
                      <a:pt x="88106" y="205931"/>
                      <a:pt x="22479" y="151924"/>
                      <a:pt x="4763" y="79057"/>
                    </a:cubicBezTo>
                    <a:cubicBezTo>
                      <a:pt x="1619" y="66389"/>
                      <a:pt x="0" y="53150"/>
                      <a:pt x="0" y="39529"/>
                    </a:cubicBezTo>
                    <a:cubicBezTo>
                      <a:pt x="0" y="32576"/>
                      <a:pt x="476" y="25717"/>
                      <a:pt x="1333" y="18955"/>
                    </a:cubicBezTo>
                    <a:cubicBezTo>
                      <a:pt x="2095" y="12478"/>
                      <a:pt x="3239" y="6191"/>
                      <a:pt x="4763" y="0"/>
                    </a:cubicBezTo>
                    <a:cubicBezTo>
                      <a:pt x="6286" y="6001"/>
                      <a:pt x="7430" y="12097"/>
                      <a:pt x="8096" y="18383"/>
                    </a:cubicBezTo>
                    <a:cubicBezTo>
                      <a:pt x="10954" y="18288"/>
                      <a:pt x="13716" y="18193"/>
                      <a:pt x="16573" y="18193"/>
                    </a:cubicBezTo>
                    <a:cubicBezTo>
                      <a:pt x="106775" y="18193"/>
                      <a:pt x="181166" y="92774"/>
                      <a:pt x="181166" y="183356"/>
                    </a:cubicBez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89" name="Graphic 89">
                <a:extLst>
                  <a:ext uri="{FF2B5EF4-FFF2-40B4-BE49-F238E27FC236}">
                    <a16:creationId xmlns:a16="http://schemas.microsoft.com/office/drawing/2014/main" id="{6E2BAE99-B15D-47C6-80D2-2FCC635BD893}"/>
                  </a:ext>
                </a:extLst>
              </p:cNvPr>
              <p:cNvGrpSpPr/>
              <p:nvPr/>
            </p:nvGrpSpPr>
            <p:grpSpPr>
              <a:xfrm>
                <a:off x="4276795" y="2461810"/>
                <a:ext cx="273081" cy="162972"/>
                <a:chOff x="4276795" y="2461810"/>
                <a:chExt cx="273081" cy="162972"/>
              </a:xfrm>
            </p:grpSpPr>
            <p:sp>
              <p:nvSpPr>
                <p:cNvPr id="90" name="Freeform: Shape 89">
                  <a:extLst>
                    <a:ext uri="{FF2B5EF4-FFF2-40B4-BE49-F238E27FC236}">
                      <a16:creationId xmlns:a16="http://schemas.microsoft.com/office/drawing/2014/main" id="{E893DE25-810C-460C-949F-47570FF5F35F}"/>
                    </a:ext>
                  </a:extLst>
                </p:cNvPr>
                <p:cNvSpPr/>
                <p:nvPr/>
              </p:nvSpPr>
              <p:spPr>
                <a:xfrm>
                  <a:off x="4276795" y="2461810"/>
                  <a:ext cx="273081" cy="162972"/>
                </a:xfrm>
                <a:custGeom>
                  <a:avLst/>
                  <a:gdLst>
                    <a:gd name="connsiteX0" fmla="*/ 237077 w 273081"/>
                    <a:gd name="connsiteY0" fmla="*/ 162973 h 162972"/>
                    <a:gd name="connsiteX1" fmla="*/ 36004 w 273081"/>
                    <a:gd name="connsiteY1" fmla="*/ 162973 h 162972"/>
                    <a:gd name="connsiteX2" fmla="*/ 0 w 273081"/>
                    <a:gd name="connsiteY2" fmla="*/ 72009 h 162972"/>
                    <a:gd name="connsiteX3" fmla="*/ 136493 w 273081"/>
                    <a:gd name="connsiteY3" fmla="*/ 0 h 162972"/>
                    <a:gd name="connsiteX4" fmla="*/ 273082 w 273081"/>
                    <a:gd name="connsiteY4" fmla="*/ 72009 h 162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081" h="162972">
                      <a:moveTo>
                        <a:pt x="237077" y="162973"/>
                      </a:moveTo>
                      <a:lnTo>
                        <a:pt x="36004" y="162973"/>
                      </a:lnTo>
                      <a:lnTo>
                        <a:pt x="0" y="72009"/>
                      </a:lnTo>
                      <a:lnTo>
                        <a:pt x="136493" y="0"/>
                      </a:lnTo>
                      <a:lnTo>
                        <a:pt x="273082" y="72009"/>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91" name="Graphic 89">
                  <a:extLst>
                    <a:ext uri="{FF2B5EF4-FFF2-40B4-BE49-F238E27FC236}">
                      <a16:creationId xmlns:a16="http://schemas.microsoft.com/office/drawing/2014/main" id="{AFC5F4EF-356F-4C1B-B7FE-3969A3F15BBA}"/>
                    </a:ext>
                  </a:extLst>
                </p:cNvPr>
                <p:cNvGrpSpPr/>
                <p:nvPr/>
              </p:nvGrpSpPr>
              <p:grpSpPr>
                <a:xfrm>
                  <a:off x="4379951" y="2517721"/>
                  <a:ext cx="66675" cy="66675"/>
                  <a:chOff x="4379951" y="2517721"/>
                  <a:chExt cx="66675" cy="66675"/>
                </a:xfrm>
                <a:solidFill>
                  <a:srgbClr val="FFFFFF"/>
                </a:solidFill>
              </p:grpSpPr>
              <p:sp>
                <p:nvSpPr>
                  <p:cNvPr id="92" name="Freeform: Shape 91">
                    <a:extLst>
                      <a:ext uri="{FF2B5EF4-FFF2-40B4-BE49-F238E27FC236}">
                        <a16:creationId xmlns:a16="http://schemas.microsoft.com/office/drawing/2014/main" id="{C6F7F2F8-C4A3-4952-BA35-07CEE2A08C56}"/>
                      </a:ext>
                    </a:extLst>
                  </p:cNvPr>
                  <p:cNvSpPr/>
                  <p:nvPr/>
                </p:nvSpPr>
                <p:spPr>
                  <a:xfrm>
                    <a:off x="4403764" y="2517721"/>
                    <a:ext cx="19050" cy="66675"/>
                  </a:xfrm>
                  <a:custGeom>
                    <a:avLst/>
                    <a:gdLst>
                      <a:gd name="connsiteX0" fmla="*/ 0 w 19050"/>
                      <a:gd name="connsiteY0" fmla="*/ 0 h 66675"/>
                      <a:gd name="connsiteX1" fmla="*/ 19050 w 19050"/>
                      <a:gd name="connsiteY1" fmla="*/ 0 h 66675"/>
                      <a:gd name="connsiteX2" fmla="*/ 19050 w 19050"/>
                      <a:gd name="connsiteY2" fmla="*/ 66675 h 66675"/>
                      <a:gd name="connsiteX3" fmla="*/ 0 w 19050"/>
                      <a:gd name="connsiteY3" fmla="*/ 66675 h 66675"/>
                    </a:gdLst>
                    <a:ahLst/>
                    <a:cxnLst>
                      <a:cxn ang="0">
                        <a:pos x="connsiteX0" y="connsiteY0"/>
                      </a:cxn>
                      <a:cxn ang="0">
                        <a:pos x="connsiteX1" y="connsiteY1"/>
                      </a:cxn>
                      <a:cxn ang="0">
                        <a:pos x="connsiteX2" y="connsiteY2"/>
                      </a:cxn>
                      <a:cxn ang="0">
                        <a:pos x="connsiteX3" y="connsiteY3"/>
                      </a:cxn>
                    </a:cxnLst>
                    <a:rect l="l" t="t" r="r" b="b"/>
                    <a:pathLst>
                      <a:path w="19050" h="66675">
                        <a:moveTo>
                          <a:pt x="0" y="0"/>
                        </a:moveTo>
                        <a:lnTo>
                          <a:pt x="19050" y="0"/>
                        </a:lnTo>
                        <a:lnTo>
                          <a:pt x="19050" y="66675"/>
                        </a:lnTo>
                        <a:lnTo>
                          <a:pt x="0" y="66675"/>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CFCE6039-1338-4717-87DF-53790D86E46E}"/>
                      </a:ext>
                    </a:extLst>
                  </p:cNvPr>
                  <p:cNvSpPr/>
                  <p:nvPr/>
                </p:nvSpPr>
                <p:spPr>
                  <a:xfrm>
                    <a:off x="4379951" y="2541534"/>
                    <a:ext cx="66675" cy="19050"/>
                  </a:xfrm>
                  <a:custGeom>
                    <a:avLst/>
                    <a:gdLst>
                      <a:gd name="connsiteX0" fmla="*/ 0 w 66675"/>
                      <a:gd name="connsiteY0" fmla="*/ 0 h 19050"/>
                      <a:gd name="connsiteX1" fmla="*/ 66675 w 66675"/>
                      <a:gd name="connsiteY1" fmla="*/ 0 h 19050"/>
                      <a:gd name="connsiteX2" fmla="*/ 66675 w 66675"/>
                      <a:gd name="connsiteY2" fmla="*/ 19050 h 19050"/>
                      <a:gd name="connsiteX3" fmla="*/ 0 w 666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6675" h="19050">
                        <a:moveTo>
                          <a:pt x="0" y="0"/>
                        </a:moveTo>
                        <a:lnTo>
                          <a:pt x="66675" y="0"/>
                        </a:lnTo>
                        <a:lnTo>
                          <a:pt x="66675" y="19050"/>
                        </a:lnTo>
                        <a:lnTo>
                          <a:pt x="0" y="19050"/>
                        </a:lnTo>
                        <a:close/>
                      </a:path>
                    </a:pathLst>
                  </a:custGeom>
                  <a:solidFill>
                    <a:srgbClr val="FFFF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75" name="Graphic 88">
              <a:extLst>
                <a:ext uri="{FF2B5EF4-FFF2-40B4-BE49-F238E27FC236}">
                  <a16:creationId xmlns:a16="http://schemas.microsoft.com/office/drawing/2014/main" id="{82A79FD1-D630-44A2-AE40-DF296A936233}"/>
                </a:ext>
              </a:extLst>
            </p:cNvPr>
            <p:cNvGrpSpPr/>
            <p:nvPr/>
          </p:nvGrpSpPr>
          <p:grpSpPr>
            <a:xfrm>
              <a:off x="5783444" y="1968595"/>
              <a:ext cx="279091" cy="323508"/>
              <a:chOff x="4612047" y="1918885"/>
              <a:chExt cx="464438" cy="538353"/>
            </a:xfrm>
          </p:grpSpPr>
          <p:sp>
            <p:nvSpPr>
              <p:cNvPr id="76" name="Freeform: Shape 75">
                <a:extLst>
                  <a:ext uri="{FF2B5EF4-FFF2-40B4-BE49-F238E27FC236}">
                    <a16:creationId xmlns:a16="http://schemas.microsoft.com/office/drawing/2014/main" id="{468AFA2F-E8B4-4D30-BB30-B263D94D19CE}"/>
                  </a:ext>
                </a:extLst>
              </p:cNvPr>
              <p:cNvSpPr/>
              <p:nvPr/>
            </p:nvSpPr>
            <p:spPr>
              <a:xfrm>
                <a:off x="4612047" y="2232733"/>
                <a:ext cx="464438" cy="224504"/>
              </a:xfrm>
              <a:custGeom>
                <a:avLst/>
                <a:gdLst>
                  <a:gd name="connsiteX0" fmla="*/ 464439 w 464438"/>
                  <a:gd name="connsiteY0" fmla="*/ 224504 h 224504"/>
                  <a:gd name="connsiteX1" fmla="*/ 0 w 464438"/>
                  <a:gd name="connsiteY1" fmla="*/ 224504 h 224504"/>
                  <a:gd name="connsiteX2" fmla="*/ 91440 w 464438"/>
                  <a:gd name="connsiteY2" fmla="*/ 36671 h 224504"/>
                  <a:gd name="connsiteX3" fmla="*/ 115253 w 464438"/>
                  <a:gd name="connsiteY3" fmla="*/ 20383 h 224504"/>
                  <a:gd name="connsiteX4" fmla="*/ 147828 w 464438"/>
                  <a:gd name="connsiteY4" fmla="*/ 4191 h 224504"/>
                  <a:gd name="connsiteX5" fmla="*/ 236506 w 464438"/>
                  <a:gd name="connsiteY5" fmla="*/ 101632 h 224504"/>
                  <a:gd name="connsiteX6" fmla="*/ 316706 w 464438"/>
                  <a:gd name="connsiteY6" fmla="*/ 0 h 224504"/>
                  <a:gd name="connsiteX7" fmla="*/ 346424 w 464438"/>
                  <a:gd name="connsiteY7" fmla="*/ 14002 h 224504"/>
                  <a:gd name="connsiteX8" fmla="*/ 382048 w 464438"/>
                  <a:gd name="connsiteY8" fmla="*/ 39148 h 224504"/>
                  <a:gd name="connsiteX9" fmla="*/ 464439 w 464438"/>
                  <a:gd name="connsiteY9" fmla="*/ 224504 h 22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4438" h="224504">
                    <a:moveTo>
                      <a:pt x="464439" y="224504"/>
                    </a:moveTo>
                    <a:lnTo>
                      <a:pt x="0" y="224504"/>
                    </a:lnTo>
                    <a:cubicBezTo>
                      <a:pt x="0" y="147161"/>
                      <a:pt x="36671" y="79629"/>
                      <a:pt x="91440" y="36671"/>
                    </a:cubicBezTo>
                    <a:cubicBezTo>
                      <a:pt x="99060" y="30766"/>
                      <a:pt x="106966" y="25336"/>
                      <a:pt x="115253" y="20383"/>
                    </a:cubicBezTo>
                    <a:cubicBezTo>
                      <a:pt x="125635" y="14097"/>
                      <a:pt x="136589" y="8668"/>
                      <a:pt x="147828" y="4191"/>
                    </a:cubicBezTo>
                    <a:cubicBezTo>
                      <a:pt x="147828" y="4191"/>
                      <a:pt x="147828" y="4191"/>
                      <a:pt x="236506" y="101632"/>
                    </a:cubicBezTo>
                    <a:cubicBezTo>
                      <a:pt x="236506" y="101632"/>
                      <a:pt x="236506" y="101632"/>
                      <a:pt x="316706" y="0"/>
                    </a:cubicBezTo>
                    <a:cubicBezTo>
                      <a:pt x="326993" y="3905"/>
                      <a:pt x="336995" y="8572"/>
                      <a:pt x="346424" y="14002"/>
                    </a:cubicBezTo>
                    <a:cubicBezTo>
                      <a:pt x="359093" y="21145"/>
                      <a:pt x="371094" y="29623"/>
                      <a:pt x="382048" y="39148"/>
                    </a:cubicBezTo>
                    <a:cubicBezTo>
                      <a:pt x="433197" y="83344"/>
                      <a:pt x="464439" y="150590"/>
                      <a:pt x="464439" y="224504"/>
                    </a:cubicBez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AEF37FA9-DC7A-4780-872D-E7B7D995EDB7}"/>
                  </a:ext>
                </a:extLst>
              </p:cNvPr>
              <p:cNvSpPr/>
              <p:nvPr/>
            </p:nvSpPr>
            <p:spPr>
              <a:xfrm>
                <a:off x="4703963" y="1918885"/>
                <a:ext cx="285750" cy="298513"/>
              </a:xfrm>
              <a:custGeom>
                <a:avLst/>
                <a:gdLst>
                  <a:gd name="connsiteX0" fmla="*/ 0 w 285750"/>
                  <a:gd name="connsiteY0" fmla="*/ 149257 h 298513"/>
                  <a:gd name="connsiteX1" fmla="*/ 142875 w 285750"/>
                  <a:gd name="connsiteY1" fmla="*/ 0 h 298513"/>
                  <a:gd name="connsiteX2" fmla="*/ 285750 w 285750"/>
                  <a:gd name="connsiteY2" fmla="*/ 149257 h 298513"/>
                  <a:gd name="connsiteX3" fmla="*/ 142875 w 285750"/>
                  <a:gd name="connsiteY3" fmla="*/ 298514 h 298513"/>
                  <a:gd name="connsiteX4" fmla="*/ 0 w 285750"/>
                  <a:gd name="connsiteY4" fmla="*/ 149257 h 298513"/>
                  <a:gd name="connsiteX5" fmla="*/ 0 w 285750"/>
                  <a:gd name="connsiteY5" fmla="*/ 149257 h 29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0" h="298513">
                    <a:moveTo>
                      <a:pt x="0" y="149257"/>
                    </a:moveTo>
                    <a:cubicBezTo>
                      <a:pt x="0" y="66866"/>
                      <a:pt x="64008" y="0"/>
                      <a:pt x="142875" y="0"/>
                    </a:cubicBezTo>
                    <a:cubicBezTo>
                      <a:pt x="221742" y="0"/>
                      <a:pt x="285750" y="66866"/>
                      <a:pt x="285750" y="149257"/>
                    </a:cubicBezTo>
                    <a:cubicBezTo>
                      <a:pt x="285750" y="231743"/>
                      <a:pt x="221742" y="298514"/>
                      <a:pt x="142875" y="298514"/>
                    </a:cubicBezTo>
                    <a:cubicBezTo>
                      <a:pt x="64008" y="298514"/>
                      <a:pt x="0" y="231743"/>
                      <a:pt x="0" y="149257"/>
                    </a:cubicBezTo>
                    <a:lnTo>
                      <a:pt x="0" y="149257"/>
                    </a:lnTo>
                    <a:close/>
                  </a:path>
                </a:pathLst>
              </a:custGeom>
              <a:solidFill>
                <a:srgbClr val="007CD8"/>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78" name="Graphic 88">
                <a:extLst>
                  <a:ext uri="{FF2B5EF4-FFF2-40B4-BE49-F238E27FC236}">
                    <a16:creationId xmlns:a16="http://schemas.microsoft.com/office/drawing/2014/main" id="{3D330F72-78FF-44AD-8781-EA9BBEFDB4A7}"/>
                  </a:ext>
                </a:extLst>
              </p:cNvPr>
              <p:cNvGrpSpPr/>
              <p:nvPr/>
            </p:nvGrpSpPr>
            <p:grpSpPr>
              <a:xfrm>
                <a:off x="4653957" y="2246735"/>
                <a:ext cx="363759" cy="187833"/>
                <a:chOff x="4653957" y="2246735"/>
                <a:chExt cx="363759" cy="187833"/>
              </a:xfrm>
              <a:solidFill>
                <a:srgbClr val="44E9FE"/>
              </a:solidFill>
            </p:grpSpPr>
            <p:sp>
              <p:nvSpPr>
                <p:cNvPr id="79" name="Freeform: Shape 78">
                  <a:extLst>
                    <a:ext uri="{FF2B5EF4-FFF2-40B4-BE49-F238E27FC236}">
                      <a16:creationId xmlns:a16="http://schemas.microsoft.com/office/drawing/2014/main" id="{4D5699DC-16BC-40D4-B4AB-0941ADFF85A0}"/>
                    </a:ext>
                  </a:extLst>
                </p:cNvPr>
                <p:cNvSpPr/>
                <p:nvPr/>
              </p:nvSpPr>
              <p:spPr>
                <a:xfrm>
                  <a:off x="4669863" y="2314167"/>
                  <a:ext cx="104489" cy="86682"/>
                </a:xfrm>
                <a:custGeom>
                  <a:avLst/>
                  <a:gdLst>
                    <a:gd name="connsiteX0" fmla="*/ 19050 w 104489"/>
                    <a:gd name="connsiteY0" fmla="*/ 86682 h 86682"/>
                    <a:gd name="connsiteX1" fmla="*/ 0 w 104489"/>
                    <a:gd name="connsiteY1" fmla="*/ 86682 h 86682"/>
                    <a:gd name="connsiteX2" fmla="*/ 0 w 104489"/>
                    <a:gd name="connsiteY2" fmla="*/ 77157 h 86682"/>
                    <a:gd name="connsiteX3" fmla="*/ 47435 w 104489"/>
                    <a:gd name="connsiteY3" fmla="*/ 386 h 86682"/>
                    <a:gd name="connsiteX4" fmla="*/ 102013 w 104489"/>
                    <a:gd name="connsiteY4" fmla="*/ 62775 h 86682"/>
                    <a:gd name="connsiteX5" fmla="*/ 103156 w 104489"/>
                    <a:gd name="connsiteY5" fmla="*/ 71633 h 86682"/>
                    <a:gd name="connsiteX6" fmla="*/ 104489 w 104489"/>
                    <a:gd name="connsiteY6" fmla="*/ 80967 h 86682"/>
                    <a:gd name="connsiteX7" fmla="*/ 85630 w 104489"/>
                    <a:gd name="connsiteY7" fmla="*/ 83634 h 86682"/>
                    <a:gd name="connsiteX8" fmla="*/ 84296 w 104489"/>
                    <a:gd name="connsiteY8" fmla="*/ 74205 h 86682"/>
                    <a:gd name="connsiteX9" fmla="*/ 83058 w 104489"/>
                    <a:gd name="connsiteY9" fmla="*/ 65061 h 86682"/>
                    <a:gd name="connsiteX10" fmla="*/ 48292 w 104489"/>
                    <a:gd name="connsiteY10" fmla="*/ 19341 h 86682"/>
                    <a:gd name="connsiteX11" fmla="*/ 18955 w 104489"/>
                    <a:gd name="connsiteY11" fmla="*/ 77062 h 86682"/>
                    <a:gd name="connsiteX12" fmla="*/ 18955 w 104489"/>
                    <a:gd name="connsiteY12" fmla="*/ 86682 h 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489" h="86682">
                      <a:moveTo>
                        <a:pt x="19050" y="86682"/>
                      </a:moveTo>
                      <a:lnTo>
                        <a:pt x="0" y="86682"/>
                      </a:lnTo>
                      <a:lnTo>
                        <a:pt x="0" y="77157"/>
                      </a:lnTo>
                      <a:cubicBezTo>
                        <a:pt x="0" y="48487"/>
                        <a:pt x="0" y="386"/>
                        <a:pt x="47435" y="386"/>
                      </a:cubicBezTo>
                      <a:cubicBezTo>
                        <a:pt x="93631" y="-4377"/>
                        <a:pt x="98679" y="36009"/>
                        <a:pt x="102013" y="62775"/>
                      </a:cubicBezTo>
                      <a:cubicBezTo>
                        <a:pt x="102394" y="65823"/>
                        <a:pt x="102775" y="68775"/>
                        <a:pt x="103156" y="71633"/>
                      </a:cubicBezTo>
                      <a:lnTo>
                        <a:pt x="104489" y="80967"/>
                      </a:lnTo>
                      <a:lnTo>
                        <a:pt x="85630" y="83634"/>
                      </a:lnTo>
                      <a:lnTo>
                        <a:pt x="84296" y="74205"/>
                      </a:lnTo>
                      <a:cubicBezTo>
                        <a:pt x="83915" y="71252"/>
                        <a:pt x="83439" y="68109"/>
                        <a:pt x="83058" y="65061"/>
                      </a:cubicBezTo>
                      <a:cubicBezTo>
                        <a:pt x="78867" y="31247"/>
                        <a:pt x="74390" y="16769"/>
                        <a:pt x="48292" y="19341"/>
                      </a:cubicBezTo>
                      <a:cubicBezTo>
                        <a:pt x="23050" y="19341"/>
                        <a:pt x="18955" y="37152"/>
                        <a:pt x="18955" y="77062"/>
                      </a:cubicBezTo>
                      <a:lnTo>
                        <a:pt x="18955" y="86682"/>
                      </a:ln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E885068-3660-4289-B1FB-35F395EA5F50}"/>
                    </a:ext>
                  </a:extLst>
                </p:cNvPr>
                <p:cNvSpPr/>
                <p:nvPr/>
              </p:nvSpPr>
              <p:spPr>
                <a:xfrm>
                  <a:off x="4958471" y="2246735"/>
                  <a:ext cx="44937" cy="122682"/>
                </a:xfrm>
                <a:custGeom>
                  <a:avLst/>
                  <a:gdLst>
                    <a:gd name="connsiteX0" fmla="*/ 43910 w 44937"/>
                    <a:gd name="connsiteY0" fmla="*/ 113252 h 122682"/>
                    <a:gd name="connsiteX1" fmla="*/ 43339 w 44937"/>
                    <a:gd name="connsiteY1" fmla="*/ 119920 h 122682"/>
                    <a:gd name="connsiteX2" fmla="*/ 43148 w 44937"/>
                    <a:gd name="connsiteY2" fmla="*/ 122682 h 122682"/>
                    <a:gd name="connsiteX3" fmla="*/ 24194 w 44937"/>
                    <a:gd name="connsiteY3" fmla="*/ 121063 h 122682"/>
                    <a:gd name="connsiteX4" fmla="*/ 24289 w 44937"/>
                    <a:gd name="connsiteY4" fmla="*/ 119825 h 122682"/>
                    <a:gd name="connsiteX5" fmla="*/ 24956 w 44937"/>
                    <a:gd name="connsiteY5" fmla="*/ 111633 h 122682"/>
                    <a:gd name="connsiteX6" fmla="*/ 0 w 44937"/>
                    <a:gd name="connsiteY6" fmla="*/ 0 h 122682"/>
                    <a:gd name="connsiteX7" fmla="*/ 35624 w 44937"/>
                    <a:gd name="connsiteY7" fmla="*/ 25146 h 122682"/>
                    <a:gd name="connsiteX8" fmla="*/ 43910 w 44937"/>
                    <a:gd name="connsiteY8" fmla="*/ 113252 h 122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37" h="122682">
                      <a:moveTo>
                        <a:pt x="43910" y="113252"/>
                      </a:moveTo>
                      <a:lnTo>
                        <a:pt x="43339" y="119920"/>
                      </a:lnTo>
                      <a:lnTo>
                        <a:pt x="43148" y="122682"/>
                      </a:lnTo>
                      <a:lnTo>
                        <a:pt x="24194" y="121063"/>
                      </a:lnTo>
                      <a:lnTo>
                        <a:pt x="24289" y="119825"/>
                      </a:lnTo>
                      <a:lnTo>
                        <a:pt x="24956" y="111633"/>
                      </a:lnTo>
                      <a:cubicBezTo>
                        <a:pt x="27146" y="86201"/>
                        <a:pt x="28099" y="30671"/>
                        <a:pt x="0" y="0"/>
                      </a:cubicBezTo>
                      <a:cubicBezTo>
                        <a:pt x="12668" y="7144"/>
                        <a:pt x="24670" y="15621"/>
                        <a:pt x="35624" y="25146"/>
                      </a:cubicBezTo>
                      <a:cubicBezTo>
                        <a:pt x="46482" y="57436"/>
                        <a:pt x="45625" y="93440"/>
                        <a:pt x="43910" y="11325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3E211670-B701-4BB5-AD8E-67F0038C02AD}"/>
                    </a:ext>
                  </a:extLst>
                </p:cNvPr>
                <p:cNvSpPr/>
                <p:nvPr/>
              </p:nvSpPr>
              <p:spPr>
                <a:xfrm>
                  <a:off x="4701254" y="2253117"/>
                  <a:ext cx="26044" cy="76961"/>
                </a:xfrm>
                <a:custGeom>
                  <a:avLst/>
                  <a:gdLst>
                    <a:gd name="connsiteX0" fmla="*/ 19949 w 26044"/>
                    <a:gd name="connsiteY0" fmla="*/ 65818 h 76961"/>
                    <a:gd name="connsiteX1" fmla="*/ 20806 w 26044"/>
                    <a:gd name="connsiteY1" fmla="*/ 75343 h 76961"/>
                    <a:gd name="connsiteX2" fmla="*/ 1851 w 26044"/>
                    <a:gd name="connsiteY2" fmla="*/ 76962 h 76961"/>
                    <a:gd name="connsiteX3" fmla="*/ 994 w 26044"/>
                    <a:gd name="connsiteY3" fmla="*/ 67532 h 76961"/>
                    <a:gd name="connsiteX4" fmla="*/ 708 w 26044"/>
                    <a:gd name="connsiteY4" fmla="*/ 63341 h 76961"/>
                    <a:gd name="connsiteX5" fmla="*/ 2232 w 26044"/>
                    <a:gd name="connsiteY5" fmla="*/ 16288 h 76961"/>
                    <a:gd name="connsiteX6" fmla="*/ 26045 w 26044"/>
                    <a:gd name="connsiteY6" fmla="*/ 0 h 76961"/>
                    <a:gd name="connsiteX7" fmla="*/ 19568 w 26044"/>
                    <a:gd name="connsiteY7" fmla="*/ 61055 h 76961"/>
                    <a:gd name="connsiteX8" fmla="*/ 19949 w 26044"/>
                    <a:gd name="connsiteY8" fmla="*/ 65818 h 7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44" h="76961">
                      <a:moveTo>
                        <a:pt x="19949" y="65818"/>
                      </a:moveTo>
                      <a:lnTo>
                        <a:pt x="20806" y="75343"/>
                      </a:lnTo>
                      <a:lnTo>
                        <a:pt x="1851" y="76962"/>
                      </a:lnTo>
                      <a:lnTo>
                        <a:pt x="994" y="67532"/>
                      </a:lnTo>
                      <a:cubicBezTo>
                        <a:pt x="899" y="66103"/>
                        <a:pt x="708" y="64675"/>
                        <a:pt x="708" y="63341"/>
                      </a:cubicBezTo>
                      <a:cubicBezTo>
                        <a:pt x="-625" y="45910"/>
                        <a:pt x="-54" y="30194"/>
                        <a:pt x="2232" y="16288"/>
                      </a:cubicBezTo>
                      <a:cubicBezTo>
                        <a:pt x="9852" y="10382"/>
                        <a:pt x="17758" y="4953"/>
                        <a:pt x="26045" y="0"/>
                      </a:cubicBezTo>
                      <a:cubicBezTo>
                        <a:pt x="19949" y="15907"/>
                        <a:pt x="17758" y="36290"/>
                        <a:pt x="19568" y="61055"/>
                      </a:cubicBezTo>
                      <a:cubicBezTo>
                        <a:pt x="19663" y="62579"/>
                        <a:pt x="19758" y="64199"/>
                        <a:pt x="19949" y="65818"/>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8BB32CDE-7CE8-4D4F-B6DA-E02FE3AD7E08}"/>
                    </a:ext>
                  </a:extLst>
                </p:cNvPr>
                <p:cNvSpPr/>
                <p:nvPr/>
              </p:nvSpPr>
              <p:spPr>
                <a:xfrm>
                  <a:off x="4653957" y="2383705"/>
                  <a:ext cx="50863" cy="50863"/>
                </a:xfrm>
                <a:custGeom>
                  <a:avLst/>
                  <a:gdLst>
                    <a:gd name="connsiteX0" fmla="*/ 50863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3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3" y="25432"/>
                      </a:moveTo>
                      <a:cubicBezTo>
                        <a:pt x="50863" y="39477"/>
                        <a:pt x="39477" y="50863"/>
                        <a:pt x="25432" y="50863"/>
                      </a:cubicBezTo>
                      <a:cubicBezTo>
                        <a:pt x="11386" y="50863"/>
                        <a:pt x="0" y="39477"/>
                        <a:pt x="0" y="25432"/>
                      </a:cubicBezTo>
                      <a:cubicBezTo>
                        <a:pt x="0" y="11386"/>
                        <a:pt x="11386" y="0"/>
                        <a:pt x="25432" y="0"/>
                      </a:cubicBezTo>
                      <a:cubicBezTo>
                        <a:pt x="39477" y="0"/>
                        <a:pt x="50863" y="11386"/>
                        <a:pt x="50863"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7E48E7B-68AC-4D39-A7EF-ACC31FDA08F1}"/>
                    </a:ext>
                  </a:extLst>
                </p:cNvPr>
                <p:cNvSpPr/>
                <p:nvPr/>
              </p:nvSpPr>
              <p:spPr>
                <a:xfrm>
                  <a:off x="4738158" y="2383705"/>
                  <a:ext cx="50863" cy="50863"/>
                </a:xfrm>
                <a:custGeom>
                  <a:avLst/>
                  <a:gdLst>
                    <a:gd name="connsiteX0" fmla="*/ 50864 w 50863"/>
                    <a:gd name="connsiteY0" fmla="*/ 25432 h 50863"/>
                    <a:gd name="connsiteX1" fmla="*/ 25432 w 50863"/>
                    <a:gd name="connsiteY1" fmla="*/ 50863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3"/>
                        <a:pt x="25432" y="50863"/>
                      </a:cubicBezTo>
                      <a:cubicBezTo>
                        <a:pt x="11386" y="50863"/>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2846CDB7-E026-4667-A493-496279B46771}"/>
                    </a:ext>
                  </a:extLst>
                </p:cNvPr>
                <p:cNvSpPr/>
                <p:nvPr/>
              </p:nvSpPr>
              <p:spPr>
                <a:xfrm>
                  <a:off x="4966853" y="2364845"/>
                  <a:ext cx="50863" cy="50863"/>
                </a:xfrm>
                <a:custGeom>
                  <a:avLst/>
                  <a:gdLst>
                    <a:gd name="connsiteX0" fmla="*/ 50864 w 50863"/>
                    <a:gd name="connsiteY0" fmla="*/ 25432 h 50863"/>
                    <a:gd name="connsiteX1" fmla="*/ 25432 w 50863"/>
                    <a:gd name="connsiteY1" fmla="*/ 50864 h 50863"/>
                    <a:gd name="connsiteX2" fmla="*/ 0 w 50863"/>
                    <a:gd name="connsiteY2" fmla="*/ 25432 h 50863"/>
                    <a:gd name="connsiteX3" fmla="*/ 25432 w 50863"/>
                    <a:gd name="connsiteY3" fmla="*/ 0 h 50863"/>
                    <a:gd name="connsiteX4" fmla="*/ 50864 w 50863"/>
                    <a:gd name="connsiteY4" fmla="*/ 25432 h 5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63" h="50863">
                      <a:moveTo>
                        <a:pt x="50864" y="25432"/>
                      </a:moveTo>
                      <a:cubicBezTo>
                        <a:pt x="50864" y="39477"/>
                        <a:pt x="39477" y="50864"/>
                        <a:pt x="25432" y="50864"/>
                      </a:cubicBezTo>
                      <a:cubicBezTo>
                        <a:pt x="11386" y="50864"/>
                        <a:pt x="0" y="39477"/>
                        <a:pt x="0" y="25432"/>
                      </a:cubicBezTo>
                      <a:cubicBezTo>
                        <a:pt x="0" y="11386"/>
                        <a:pt x="11386" y="0"/>
                        <a:pt x="25432" y="0"/>
                      </a:cubicBezTo>
                      <a:cubicBezTo>
                        <a:pt x="39477" y="0"/>
                        <a:pt x="50864" y="11386"/>
                        <a:pt x="50864" y="25432"/>
                      </a:cubicBezTo>
                      <a:close/>
                    </a:path>
                  </a:pathLst>
                </a:custGeom>
                <a:solidFill>
                  <a:srgbClr val="44E9FE"/>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1" name="Graphic 247" descr="engineer, assistance">
            <a:extLst>
              <a:ext uri="{FF2B5EF4-FFF2-40B4-BE49-F238E27FC236}">
                <a16:creationId xmlns:a16="http://schemas.microsoft.com/office/drawing/2014/main" id="{1D8902DB-EA65-40C2-8F70-CCAA86C54626}"/>
              </a:ext>
            </a:extLst>
          </p:cNvPr>
          <p:cNvGrpSpPr/>
          <p:nvPr/>
        </p:nvGrpSpPr>
        <p:grpSpPr>
          <a:xfrm>
            <a:off x="5878487" y="1754205"/>
            <a:ext cx="435026" cy="435024"/>
            <a:chOff x="6337562" y="5744951"/>
            <a:chExt cx="435026" cy="435024"/>
          </a:xfrm>
        </p:grpSpPr>
        <p:sp>
          <p:nvSpPr>
            <p:cNvPr id="102" name="Freeform: Shape 101">
              <a:extLst>
                <a:ext uri="{FF2B5EF4-FFF2-40B4-BE49-F238E27FC236}">
                  <a16:creationId xmlns:a16="http://schemas.microsoft.com/office/drawing/2014/main" id="{22160769-296A-4611-97B7-880C27BC5A02}"/>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D0C2DEE8-1C9F-47D1-BEA4-7DDD7057410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5274674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4B8E9CE-A719-4D4E-A02D-41DDB230AA95}"/>
              </a:ext>
            </a:extLst>
          </p:cNvPr>
          <p:cNvSpPr>
            <a:spLocks noGrp="1"/>
          </p:cNvSpPr>
          <p:nvPr>
            <p:ph type="ftr" sz="quarter" idx="3"/>
          </p:nvPr>
        </p:nvSpPr>
        <p:spPr/>
        <p:txBody>
          <a:bodyPr/>
          <a:lstStyle/>
          <a:p>
            <a:pPr defTabSz="914396"/>
            <a:r>
              <a:rPr lang="en-US">
                <a:solidFill>
                  <a:srgbClr val="FFFFFF">
                    <a:lumMod val="65000"/>
                  </a:srgbClr>
                </a:solidFill>
                <a:latin typeface="Segoe UI"/>
              </a:rPr>
              <a:t>© Microsoft Corporation                                                                                  								</a:t>
            </a:r>
          </a:p>
        </p:txBody>
      </p:sp>
      <p:grpSp>
        <p:nvGrpSpPr>
          <p:cNvPr id="160" name="Group 159">
            <a:extLst>
              <a:ext uri="{FF2B5EF4-FFF2-40B4-BE49-F238E27FC236}">
                <a16:creationId xmlns:a16="http://schemas.microsoft.com/office/drawing/2014/main" id="{E7B6AC74-0E88-4178-A907-FEE20AB2FF09}"/>
              </a:ext>
            </a:extLst>
          </p:cNvPr>
          <p:cNvGrpSpPr/>
          <p:nvPr/>
        </p:nvGrpSpPr>
        <p:grpSpPr>
          <a:xfrm>
            <a:off x="-24893" y="4524560"/>
            <a:ext cx="2169934" cy="1613631"/>
            <a:chOff x="277713" y="3389091"/>
            <a:chExt cx="2213446" cy="1645987"/>
          </a:xfrm>
        </p:grpSpPr>
        <p:sp>
          <p:nvSpPr>
            <p:cNvPr id="161" name="Rectangle 160">
              <a:extLst>
                <a:ext uri="{FF2B5EF4-FFF2-40B4-BE49-F238E27FC236}">
                  <a16:creationId xmlns:a16="http://schemas.microsoft.com/office/drawing/2014/main" id="{9296FC98-D64C-4D4B-9974-D52B591D54E8}"/>
                </a:ext>
              </a:extLst>
            </p:cNvPr>
            <p:cNvSpPr/>
            <p:nvPr/>
          </p:nvSpPr>
          <p:spPr bwMode="auto">
            <a:xfrm>
              <a:off x="449023" y="3755649"/>
              <a:ext cx="1914538" cy="1279429"/>
            </a:xfrm>
            <a:prstGeom prst="rect">
              <a:avLst/>
            </a:prstGeom>
            <a:solidFill>
              <a:schemeClr val="bg1">
                <a:lumMod val="85000"/>
                <a:alpha val="5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8" name="TextBox 167">
              <a:extLst>
                <a:ext uri="{FF2B5EF4-FFF2-40B4-BE49-F238E27FC236}">
                  <a16:creationId xmlns:a16="http://schemas.microsoft.com/office/drawing/2014/main" id="{DF256FD4-962F-4C38-B47F-937B62106E6C}"/>
                </a:ext>
              </a:extLst>
            </p:cNvPr>
            <p:cNvSpPr txBox="1"/>
            <p:nvPr/>
          </p:nvSpPr>
          <p:spPr>
            <a:xfrm>
              <a:off x="277713" y="3389091"/>
              <a:ext cx="1078430" cy="464998"/>
            </a:xfrm>
            <a:prstGeom prst="rect">
              <a:avLst/>
            </a:prstGeom>
            <a:noFill/>
          </p:spPr>
          <p:txBody>
            <a:bodyPr wrap="square" lIns="179285" tIns="143428" rIns="179285" bIns="143428" rtlCol="0">
              <a:spAutoFit/>
            </a:bodyPr>
            <a:lstStyle/>
            <a:p>
              <a:pPr defTabSz="914396">
                <a:lnSpc>
                  <a:spcPct val="90000"/>
                </a:lnSpc>
                <a:spcAft>
                  <a:spcPts val="588"/>
                </a:spcAft>
              </a:pPr>
              <a:r>
                <a:rPr lang="en-US" sz="1200" b="1">
                  <a:gradFill>
                    <a:gsLst>
                      <a:gs pos="2917">
                        <a:srgbClr val="000000"/>
                      </a:gs>
                      <a:gs pos="30000">
                        <a:srgbClr val="000000"/>
                      </a:gs>
                    </a:gsLst>
                    <a:lin ang="5400000" scaled="0"/>
                  </a:gradFill>
                  <a:latin typeface="Segoe UI"/>
                </a:rPr>
                <a:t>Key</a:t>
              </a:r>
              <a:endParaRPr lang="en-US" sz="800" b="1">
                <a:gradFill>
                  <a:gsLst>
                    <a:gs pos="2917">
                      <a:srgbClr val="000000"/>
                    </a:gs>
                    <a:gs pos="30000">
                      <a:srgbClr val="000000"/>
                    </a:gs>
                  </a:gsLst>
                  <a:lin ang="5400000" scaled="0"/>
                </a:gradFill>
                <a:latin typeface="Segoe UI"/>
              </a:endParaRPr>
            </a:p>
          </p:txBody>
        </p:sp>
        <p:sp>
          <p:nvSpPr>
            <p:cNvPr id="170" name="Rectangle 169">
              <a:extLst>
                <a:ext uri="{FF2B5EF4-FFF2-40B4-BE49-F238E27FC236}">
                  <a16:creationId xmlns:a16="http://schemas.microsoft.com/office/drawing/2014/main" id="{1DAA0E7E-92A5-4DA4-957B-070F612E8897}"/>
                </a:ext>
              </a:extLst>
            </p:cNvPr>
            <p:cNvSpPr/>
            <p:nvPr/>
          </p:nvSpPr>
          <p:spPr bwMode="auto">
            <a:xfrm>
              <a:off x="584912" y="4271322"/>
              <a:ext cx="230522" cy="241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DB5D697B-12DD-4152-8E35-F601DECAE80B}"/>
                </a:ext>
              </a:extLst>
            </p:cNvPr>
            <p:cNvSpPr/>
            <p:nvPr/>
          </p:nvSpPr>
          <p:spPr bwMode="auto">
            <a:xfrm>
              <a:off x="584912" y="4633962"/>
              <a:ext cx="230522" cy="241938"/>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TextBox 189">
              <a:extLst>
                <a:ext uri="{FF2B5EF4-FFF2-40B4-BE49-F238E27FC236}">
                  <a16:creationId xmlns:a16="http://schemas.microsoft.com/office/drawing/2014/main" id="{FEF1CDA5-FB72-47D0-89A1-68A2683A8F74}"/>
                </a:ext>
              </a:extLst>
            </p:cNvPr>
            <p:cNvSpPr txBox="1"/>
            <p:nvPr/>
          </p:nvSpPr>
          <p:spPr>
            <a:xfrm>
              <a:off x="712326" y="4198780"/>
              <a:ext cx="1493669"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Product</a:t>
              </a:r>
            </a:p>
          </p:txBody>
        </p:sp>
        <p:sp>
          <p:nvSpPr>
            <p:cNvPr id="191" name="TextBox 190">
              <a:extLst>
                <a:ext uri="{FF2B5EF4-FFF2-40B4-BE49-F238E27FC236}">
                  <a16:creationId xmlns:a16="http://schemas.microsoft.com/office/drawing/2014/main" id="{E35B5331-5614-43BF-9819-995642AE6DE9}"/>
                </a:ext>
              </a:extLst>
            </p:cNvPr>
            <p:cNvSpPr txBox="1"/>
            <p:nvPr/>
          </p:nvSpPr>
          <p:spPr>
            <a:xfrm>
              <a:off x="712326" y="4565771"/>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Other</a:t>
              </a:r>
              <a:endParaRPr lang="en-US" sz="1000">
                <a:gradFill>
                  <a:gsLst>
                    <a:gs pos="2917">
                      <a:srgbClr val="000000"/>
                    </a:gs>
                    <a:gs pos="30000">
                      <a:srgbClr val="000000"/>
                    </a:gs>
                  </a:gsLst>
                  <a:lin ang="5400000" scaled="0"/>
                </a:gradFill>
                <a:latin typeface="Segoe UI"/>
              </a:endParaRPr>
            </a:p>
          </p:txBody>
        </p:sp>
        <p:sp>
          <p:nvSpPr>
            <p:cNvPr id="192" name="TextBox 191">
              <a:extLst>
                <a:ext uri="{FF2B5EF4-FFF2-40B4-BE49-F238E27FC236}">
                  <a16:creationId xmlns:a16="http://schemas.microsoft.com/office/drawing/2014/main" id="{698497A4-759F-4C5B-AB41-9332C7E1198D}"/>
                </a:ext>
              </a:extLst>
            </p:cNvPr>
            <p:cNvSpPr txBox="1"/>
            <p:nvPr/>
          </p:nvSpPr>
          <p:spPr>
            <a:xfrm>
              <a:off x="712326" y="3779509"/>
              <a:ext cx="1778833" cy="521508"/>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Cloud for Healthcare</a:t>
              </a:r>
            </a:p>
          </p:txBody>
        </p:sp>
        <p:sp>
          <p:nvSpPr>
            <p:cNvPr id="207" name="Rectangle 206">
              <a:extLst>
                <a:ext uri="{FF2B5EF4-FFF2-40B4-BE49-F238E27FC236}">
                  <a16:creationId xmlns:a16="http://schemas.microsoft.com/office/drawing/2014/main" id="{9F54CA7D-1C3C-465C-80DA-48EBE4BDC87C}"/>
                </a:ext>
              </a:extLst>
            </p:cNvPr>
            <p:cNvSpPr/>
            <p:nvPr/>
          </p:nvSpPr>
          <p:spPr bwMode="auto">
            <a:xfrm>
              <a:off x="584912" y="3908682"/>
              <a:ext cx="230522" cy="241938"/>
            </a:xfrm>
            <a:prstGeom prst="rect">
              <a:avLst/>
            </a:prstGeom>
            <a:solidFill>
              <a:srgbClr val="F8F8F8"/>
            </a:solidFill>
            <a:ln w="31750">
              <a:solidFill>
                <a:srgbClr val="94E0F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8" name="Group 87">
            <a:extLst>
              <a:ext uri="{FF2B5EF4-FFF2-40B4-BE49-F238E27FC236}">
                <a16:creationId xmlns:a16="http://schemas.microsoft.com/office/drawing/2014/main" id="{37FAB0DB-B06F-4BD0-9958-EF9C8882F553}"/>
              </a:ext>
            </a:extLst>
          </p:cNvPr>
          <p:cNvGrpSpPr/>
          <p:nvPr/>
        </p:nvGrpSpPr>
        <p:grpSpPr>
          <a:xfrm>
            <a:off x="2957845" y="3756970"/>
            <a:ext cx="8404866" cy="384048"/>
            <a:chOff x="4474650" y="6331860"/>
            <a:chExt cx="12327137" cy="563270"/>
          </a:xfrm>
        </p:grpSpPr>
        <p:sp>
          <p:nvSpPr>
            <p:cNvPr id="383" name="Rectangle 382">
              <a:extLst>
                <a:ext uri="{FF2B5EF4-FFF2-40B4-BE49-F238E27FC236}">
                  <a16:creationId xmlns:a16="http://schemas.microsoft.com/office/drawing/2014/main" id="{8EE1FA15-F4F7-4A1C-850F-DA691A7BC5AA}"/>
                </a:ext>
              </a:extLst>
            </p:cNvPr>
            <p:cNvSpPr/>
            <p:nvPr/>
          </p:nvSpPr>
          <p:spPr bwMode="auto">
            <a:xfrm>
              <a:off x="4474650" y="6331860"/>
              <a:ext cx="12327137" cy="563270"/>
            </a:xfrm>
            <a:prstGeom prst="rect">
              <a:avLst/>
            </a:prstGeom>
            <a:solidFill>
              <a:schemeClr val="bg1"/>
            </a:solidFill>
            <a:ln w="28575">
              <a:noFill/>
              <a:headEnd type="none" w="med" len="med"/>
              <a:tailEnd type="none" w="med" len="med"/>
            </a:ln>
            <a:effectLst>
              <a:outerShdw blurRad="762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84" name="TextBox 383">
              <a:extLst>
                <a:ext uri="{FF2B5EF4-FFF2-40B4-BE49-F238E27FC236}">
                  <a16:creationId xmlns:a16="http://schemas.microsoft.com/office/drawing/2014/main" id="{226F199D-35FC-472E-9331-2F88B1CCEC9F}"/>
                </a:ext>
              </a:extLst>
            </p:cNvPr>
            <p:cNvSpPr txBox="1"/>
            <p:nvPr/>
          </p:nvSpPr>
          <p:spPr>
            <a:xfrm>
              <a:off x="9539112" y="6462383"/>
              <a:ext cx="2443851" cy="361124"/>
            </a:xfrm>
            <a:prstGeom prst="rect">
              <a:avLst/>
            </a:prstGeom>
            <a:noFill/>
          </p:spPr>
          <p:txBody>
            <a:bodyPr wrap="square" lIns="0" tIns="0" rIns="0" bIns="0" rtlCol="0">
              <a:spAutoFit/>
            </a:bodyPr>
            <a:lstStyle/>
            <a:p>
              <a:pPr defTabSz="914396"/>
              <a:r>
                <a:rPr lang="en-US" sz="800">
                  <a:solidFill>
                    <a:srgbClr val="000000"/>
                  </a:solidFill>
                  <a:latin typeface="Segoe UI"/>
                </a:rPr>
                <a:t>Securely store and manage data</a:t>
              </a:r>
            </a:p>
            <a:p>
              <a:pPr defTabSz="914396"/>
              <a:r>
                <a:rPr lang="en-US" sz="800" b="1">
                  <a:solidFill>
                    <a:srgbClr val="000000"/>
                  </a:solidFill>
                  <a:latin typeface="Segoe UI"/>
                </a:rPr>
                <a:t>Microsoft Power Platform</a:t>
              </a:r>
              <a:endParaRPr lang="en-US" sz="1000" b="1">
                <a:solidFill>
                  <a:srgbClr val="000000"/>
                </a:solidFill>
                <a:latin typeface="Segoe UI"/>
              </a:endParaRPr>
            </a:p>
          </p:txBody>
        </p:sp>
      </p:grpSp>
      <p:grpSp>
        <p:nvGrpSpPr>
          <p:cNvPr id="165" name="Group 164">
            <a:extLst>
              <a:ext uri="{FF2B5EF4-FFF2-40B4-BE49-F238E27FC236}">
                <a16:creationId xmlns:a16="http://schemas.microsoft.com/office/drawing/2014/main" id="{063D5DE5-9BA7-4588-8710-338DD0110D30}"/>
              </a:ext>
            </a:extLst>
          </p:cNvPr>
          <p:cNvGrpSpPr/>
          <p:nvPr/>
        </p:nvGrpSpPr>
        <p:grpSpPr>
          <a:xfrm>
            <a:off x="3671181" y="6154483"/>
            <a:ext cx="1957922" cy="381587"/>
            <a:chOff x="5644801" y="9053357"/>
            <a:chExt cx="2871619" cy="559661"/>
          </a:xfrm>
        </p:grpSpPr>
        <p:sp>
          <p:nvSpPr>
            <p:cNvPr id="429" name="Rectangle 428">
              <a:extLst>
                <a:ext uri="{FF2B5EF4-FFF2-40B4-BE49-F238E27FC236}">
                  <a16:creationId xmlns:a16="http://schemas.microsoft.com/office/drawing/2014/main" id="{AC15999E-F6A9-4EA4-B1DE-1D3A832E167A}"/>
                </a:ext>
              </a:extLst>
            </p:cNvPr>
            <p:cNvSpPr/>
            <p:nvPr/>
          </p:nvSpPr>
          <p:spPr bwMode="auto">
            <a:xfrm>
              <a:off x="5644801" y="9053357"/>
              <a:ext cx="2871619" cy="559661"/>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2" name="Group 91">
              <a:extLst>
                <a:ext uri="{FF2B5EF4-FFF2-40B4-BE49-F238E27FC236}">
                  <a16:creationId xmlns:a16="http://schemas.microsoft.com/office/drawing/2014/main" id="{A51B2A3E-85A9-41A5-8403-93AA8E17D1AF}"/>
                </a:ext>
              </a:extLst>
            </p:cNvPr>
            <p:cNvGrpSpPr/>
            <p:nvPr/>
          </p:nvGrpSpPr>
          <p:grpSpPr>
            <a:xfrm>
              <a:off x="5918647" y="9174373"/>
              <a:ext cx="318821" cy="299093"/>
              <a:chOff x="4668269" y="6137180"/>
              <a:chExt cx="207447" cy="194608"/>
            </a:xfrm>
          </p:grpSpPr>
          <p:sp>
            <p:nvSpPr>
              <p:cNvPr id="90" name="Rectangle 89">
                <a:extLst>
                  <a:ext uri="{FF2B5EF4-FFF2-40B4-BE49-F238E27FC236}">
                    <a16:creationId xmlns:a16="http://schemas.microsoft.com/office/drawing/2014/main" id="{3C8AC2C2-26C9-4699-9CEA-CEE34E73E058}"/>
                  </a:ext>
                </a:extLst>
              </p:cNvPr>
              <p:cNvSpPr/>
              <p:nvPr/>
            </p:nvSpPr>
            <p:spPr bwMode="auto">
              <a:xfrm>
                <a:off x="4668269" y="6153293"/>
                <a:ext cx="207447" cy="1784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431" name="Calendar" title="Icon of a calendar">
                <a:extLst>
                  <a:ext uri="{FF2B5EF4-FFF2-40B4-BE49-F238E27FC236}">
                    <a16:creationId xmlns:a16="http://schemas.microsoft.com/office/drawing/2014/main" id="{080905A2-A0B1-4A10-8850-8DFB34B2D5CE}"/>
                  </a:ext>
                </a:extLst>
              </p:cNvPr>
              <p:cNvSpPr>
                <a:spLocks noChangeAspect="1" noEditPoints="1"/>
              </p:cNvSpPr>
              <p:nvPr/>
            </p:nvSpPr>
            <p:spPr bwMode="auto">
              <a:xfrm>
                <a:off x="4670443" y="6137180"/>
                <a:ext cx="203098" cy="1946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9525" cap="sq">
                <a:solidFill>
                  <a:schemeClr val="accent6">
                    <a:lumMod val="50000"/>
                  </a:schemeClr>
                </a:solidFill>
                <a:prstDash val="solid"/>
                <a:miter lim="800000"/>
                <a:headEnd/>
                <a:tailEnd/>
              </a:ln>
              <a:effectLst>
                <a:outerShdw blurRad="762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grpSp>
        <p:sp>
          <p:nvSpPr>
            <p:cNvPr id="470" name="TextBox 469">
              <a:extLst>
                <a:ext uri="{FF2B5EF4-FFF2-40B4-BE49-F238E27FC236}">
                  <a16:creationId xmlns:a16="http://schemas.microsoft.com/office/drawing/2014/main" id="{1192169A-D1FE-4719-812E-4BA41F61259C}"/>
                </a:ext>
              </a:extLst>
            </p:cNvPr>
            <p:cNvSpPr txBox="1"/>
            <p:nvPr/>
          </p:nvSpPr>
          <p:spPr>
            <a:xfrm>
              <a:off x="6431910" y="9155811"/>
              <a:ext cx="2032722" cy="361124"/>
            </a:xfrm>
            <a:prstGeom prst="rect">
              <a:avLst/>
            </a:prstGeom>
            <a:noFill/>
          </p:spPr>
          <p:txBody>
            <a:bodyPr wrap="square" lIns="0" tIns="0" rIns="0" bIns="0" rtlCol="0" anchor="ctr">
              <a:spAutoFit/>
            </a:bodyPr>
            <a:lstStyle/>
            <a:p>
              <a:pPr defTabSz="914396"/>
              <a:r>
                <a:rPr lang="en-US" sz="800">
                  <a:solidFill>
                    <a:srgbClr val="000000"/>
                  </a:solidFill>
                  <a:latin typeface="Segoe UI"/>
                </a:rPr>
                <a:t>Managing and Scheduling</a:t>
              </a:r>
              <a:endParaRPr lang="en-US" sz="1000">
                <a:solidFill>
                  <a:srgbClr val="000000"/>
                </a:solidFill>
                <a:latin typeface="Segoe UI"/>
              </a:endParaRPr>
            </a:p>
            <a:p>
              <a:pPr defTabSz="914396"/>
              <a:r>
                <a:rPr lang="en-US" sz="800" b="1">
                  <a:solidFill>
                    <a:srgbClr val="000000"/>
                  </a:solidFill>
                  <a:latin typeface="Segoe UI"/>
                </a:rPr>
                <a:t>PAS</a:t>
              </a:r>
            </a:p>
          </p:txBody>
        </p:sp>
      </p:grpSp>
      <p:sp>
        <p:nvSpPr>
          <p:cNvPr id="477" name="Rectangle 476">
            <a:extLst>
              <a:ext uri="{FF2B5EF4-FFF2-40B4-BE49-F238E27FC236}">
                <a16:creationId xmlns:a16="http://schemas.microsoft.com/office/drawing/2014/main" id="{2900ABFB-7726-4412-8EC5-F4ABF2B7DBCA}"/>
              </a:ext>
            </a:extLst>
          </p:cNvPr>
          <p:cNvSpPr/>
          <p:nvPr/>
        </p:nvSpPr>
        <p:spPr bwMode="auto">
          <a:xfrm>
            <a:off x="8673632" y="6170494"/>
            <a:ext cx="1957922" cy="381587"/>
          </a:xfrm>
          <a:prstGeom prst="rect">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2" name="TextBox 481">
            <a:extLst>
              <a:ext uri="{FF2B5EF4-FFF2-40B4-BE49-F238E27FC236}">
                <a16:creationId xmlns:a16="http://schemas.microsoft.com/office/drawing/2014/main" id="{6BD2E73A-6865-4D52-A862-BABB202412CF}"/>
              </a:ext>
            </a:extLst>
          </p:cNvPr>
          <p:cNvSpPr txBox="1"/>
          <p:nvPr/>
        </p:nvSpPr>
        <p:spPr>
          <a:xfrm>
            <a:off x="9325720" y="6240349"/>
            <a:ext cx="1000218" cy="246221"/>
          </a:xfrm>
          <a:prstGeom prst="rect">
            <a:avLst/>
          </a:prstGeom>
          <a:noFill/>
        </p:spPr>
        <p:txBody>
          <a:bodyPr wrap="square" lIns="0" tIns="0" rIns="0" bIns="0" rtlCol="0" anchor="ctr">
            <a:spAutoFit/>
          </a:bodyPr>
          <a:lstStyle/>
          <a:p>
            <a:pPr defTabSz="914396"/>
            <a:r>
              <a:rPr lang="en-US" sz="800">
                <a:solidFill>
                  <a:srgbClr val="000000"/>
                </a:solidFill>
                <a:latin typeface="Segoe UI"/>
              </a:rPr>
              <a:t>Connected Devices</a:t>
            </a:r>
            <a:endParaRPr lang="en-US" sz="1000">
              <a:solidFill>
                <a:srgbClr val="000000"/>
              </a:solidFill>
              <a:latin typeface="Segoe UI"/>
            </a:endParaRPr>
          </a:p>
          <a:p>
            <a:pPr defTabSz="914396"/>
            <a:r>
              <a:rPr lang="en-US" sz="800" b="1" err="1">
                <a:solidFill>
                  <a:srgbClr val="000000"/>
                </a:solidFill>
                <a:latin typeface="Segoe UI"/>
              </a:rPr>
              <a:t>IoMT</a:t>
            </a:r>
            <a:endParaRPr lang="en-US" sz="800" b="1">
              <a:solidFill>
                <a:srgbClr val="000000"/>
              </a:solidFill>
              <a:latin typeface="Segoe UI"/>
            </a:endParaRPr>
          </a:p>
        </p:txBody>
      </p:sp>
      <p:grpSp>
        <p:nvGrpSpPr>
          <p:cNvPr id="138" name="Group 137">
            <a:extLst>
              <a:ext uri="{FF2B5EF4-FFF2-40B4-BE49-F238E27FC236}">
                <a16:creationId xmlns:a16="http://schemas.microsoft.com/office/drawing/2014/main" id="{E10017AC-5093-4B60-884D-DCAA0D71F535}"/>
              </a:ext>
            </a:extLst>
          </p:cNvPr>
          <p:cNvGrpSpPr/>
          <p:nvPr/>
        </p:nvGrpSpPr>
        <p:grpSpPr>
          <a:xfrm>
            <a:off x="6172406" y="6170494"/>
            <a:ext cx="1957922" cy="381587"/>
            <a:chOff x="9343844" y="9050057"/>
            <a:chExt cx="2871619" cy="559661"/>
          </a:xfrm>
        </p:grpSpPr>
        <p:sp>
          <p:nvSpPr>
            <p:cNvPr id="471" name="Rectangle 470">
              <a:extLst>
                <a:ext uri="{FF2B5EF4-FFF2-40B4-BE49-F238E27FC236}">
                  <a16:creationId xmlns:a16="http://schemas.microsoft.com/office/drawing/2014/main" id="{8B8D7714-D9C8-4D4D-BC71-EE9DB0CC8759}"/>
                </a:ext>
              </a:extLst>
            </p:cNvPr>
            <p:cNvSpPr/>
            <p:nvPr/>
          </p:nvSpPr>
          <p:spPr bwMode="auto">
            <a:xfrm>
              <a:off x="9343844" y="9050057"/>
              <a:ext cx="2871619" cy="559661"/>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6" name="TextBox 475">
              <a:extLst>
                <a:ext uri="{FF2B5EF4-FFF2-40B4-BE49-F238E27FC236}">
                  <a16:creationId xmlns:a16="http://schemas.microsoft.com/office/drawing/2014/main" id="{6658B61F-7E72-4B80-96A0-66AA8444FF03}"/>
                </a:ext>
              </a:extLst>
            </p:cNvPr>
            <p:cNvSpPr txBox="1"/>
            <p:nvPr/>
          </p:nvSpPr>
          <p:spPr>
            <a:xfrm>
              <a:off x="10356552" y="9152511"/>
              <a:ext cx="1505742" cy="361124"/>
            </a:xfrm>
            <a:prstGeom prst="rect">
              <a:avLst/>
            </a:prstGeom>
            <a:noFill/>
          </p:spPr>
          <p:txBody>
            <a:bodyPr wrap="square" lIns="0" tIns="0" rIns="0" bIns="0" rtlCol="0" anchor="ctr">
              <a:spAutoFit/>
            </a:bodyPr>
            <a:lstStyle/>
            <a:p>
              <a:pPr defTabSz="914396"/>
              <a:r>
                <a:rPr lang="en-US" sz="800">
                  <a:solidFill>
                    <a:srgbClr val="000000"/>
                  </a:solidFill>
                  <a:latin typeface="Segoe UI"/>
                </a:rPr>
                <a:t>Medical Records</a:t>
              </a:r>
              <a:endParaRPr lang="en-US" sz="1000">
                <a:solidFill>
                  <a:srgbClr val="000000"/>
                </a:solidFill>
                <a:latin typeface="Segoe UI"/>
              </a:endParaRPr>
            </a:p>
            <a:p>
              <a:pPr defTabSz="914396"/>
              <a:r>
                <a:rPr lang="en-US" sz="800" b="1">
                  <a:solidFill>
                    <a:srgbClr val="000000"/>
                  </a:solidFill>
                  <a:latin typeface="Segoe UI"/>
                </a:rPr>
                <a:t>EMR / EHR</a:t>
              </a:r>
            </a:p>
          </p:txBody>
        </p:sp>
        <p:grpSp>
          <p:nvGrpSpPr>
            <p:cNvPr id="557" name="Group 556">
              <a:extLst>
                <a:ext uri="{FF2B5EF4-FFF2-40B4-BE49-F238E27FC236}">
                  <a16:creationId xmlns:a16="http://schemas.microsoft.com/office/drawing/2014/main" id="{6A5EC449-C46C-4FC7-B288-9543DD4FF084}"/>
                </a:ext>
              </a:extLst>
            </p:cNvPr>
            <p:cNvGrpSpPr/>
            <p:nvPr/>
          </p:nvGrpSpPr>
          <p:grpSpPr>
            <a:xfrm>
              <a:off x="9995870" y="9140853"/>
              <a:ext cx="227269" cy="364148"/>
              <a:chOff x="6927227" y="6472358"/>
              <a:chExt cx="154956" cy="248283"/>
            </a:xfrm>
          </p:grpSpPr>
          <p:sp>
            <p:nvSpPr>
              <p:cNvPr id="549" name="Rectangle 548">
                <a:extLst>
                  <a:ext uri="{FF2B5EF4-FFF2-40B4-BE49-F238E27FC236}">
                    <a16:creationId xmlns:a16="http://schemas.microsoft.com/office/drawing/2014/main" id="{13C887C0-D475-49D9-92D3-3F8E5F4A70CC}"/>
                  </a:ext>
                </a:extLst>
              </p:cNvPr>
              <p:cNvSpPr/>
              <p:nvPr/>
            </p:nvSpPr>
            <p:spPr bwMode="auto">
              <a:xfrm>
                <a:off x="6931891" y="6512393"/>
                <a:ext cx="145628" cy="2003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55" name="Rectangle 554">
                <a:extLst>
                  <a:ext uri="{FF2B5EF4-FFF2-40B4-BE49-F238E27FC236}">
                    <a16:creationId xmlns:a16="http://schemas.microsoft.com/office/drawing/2014/main" id="{0119B71F-063D-4601-B038-3365427831BC}"/>
                  </a:ext>
                </a:extLst>
              </p:cNvPr>
              <p:cNvSpPr/>
              <p:nvPr/>
            </p:nvSpPr>
            <p:spPr bwMode="auto">
              <a:xfrm>
                <a:off x="6966344" y="6497790"/>
                <a:ext cx="76722" cy="538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56" name="Oval 555">
                <a:extLst>
                  <a:ext uri="{FF2B5EF4-FFF2-40B4-BE49-F238E27FC236}">
                    <a16:creationId xmlns:a16="http://schemas.microsoft.com/office/drawing/2014/main" id="{93607C63-5983-47F5-948D-4E55C4A68021}"/>
                  </a:ext>
                </a:extLst>
              </p:cNvPr>
              <p:cNvSpPr/>
              <p:nvPr/>
            </p:nvSpPr>
            <p:spPr bwMode="auto">
              <a:xfrm>
                <a:off x="6984098" y="6477311"/>
                <a:ext cx="45720" cy="457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551" name="Group 550">
                <a:extLst>
                  <a:ext uri="{FF2B5EF4-FFF2-40B4-BE49-F238E27FC236}">
                    <a16:creationId xmlns:a16="http://schemas.microsoft.com/office/drawing/2014/main" id="{59AA4D50-A55C-490E-AC70-ADE841C6CFC8}"/>
                  </a:ext>
                </a:extLst>
              </p:cNvPr>
              <p:cNvGrpSpPr/>
              <p:nvPr/>
            </p:nvGrpSpPr>
            <p:grpSpPr>
              <a:xfrm>
                <a:off x="6927227" y="6472358"/>
                <a:ext cx="154956" cy="248283"/>
                <a:chOff x="6803651" y="6458422"/>
                <a:chExt cx="154956" cy="248283"/>
              </a:xfrm>
              <a:effectLst>
                <a:outerShdw blurRad="25400" dist="12700" dir="5400000" algn="t" rotWithShape="0">
                  <a:prstClr val="black">
                    <a:alpha val="20000"/>
                  </a:prstClr>
                </a:outerShdw>
              </a:effectLst>
            </p:grpSpPr>
            <p:pic>
              <p:nvPicPr>
                <p:cNvPr id="537" name="Picture 536" descr="A picture containing drawing&#10;&#10;Description automatically generated">
                  <a:extLst>
                    <a:ext uri="{FF2B5EF4-FFF2-40B4-BE49-F238E27FC236}">
                      <a16:creationId xmlns:a16="http://schemas.microsoft.com/office/drawing/2014/main" id="{ED2AA5B6-3CAC-44AE-A409-565F4C8AAF08}"/>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80000"/>
                          </a14:imgEffect>
                        </a14:imgLayer>
                      </a14:imgProps>
                    </a:ext>
                    <a:ext uri="{28A0092B-C50C-407E-A947-70E740481C1C}">
                      <a14:useLocalDpi xmlns:a14="http://schemas.microsoft.com/office/drawing/2010/main" val="0"/>
                    </a:ext>
                  </a:extLst>
                </a:blip>
                <a:stretch>
                  <a:fillRect/>
                </a:stretch>
              </p:blipFill>
              <p:spPr>
                <a:xfrm>
                  <a:off x="6803651" y="6458422"/>
                  <a:ext cx="154956" cy="247465"/>
                </a:xfrm>
                <a:prstGeom prst="rect">
                  <a:avLst/>
                </a:prstGeom>
                <a:effectLst>
                  <a:outerShdw blurRad="76200" dist="50800" dir="5400000" algn="ctr" rotWithShape="0">
                    <a:schemeClr val="accent6">
                      <a:lumMod val="50000"/>
                      <a:alpha val="10000"/>
                    </a:schemeClr>
                  </a:outerShdw>
                </a:effectLst>
              </p:spPr>
            </p:pic>
            <p:pic>
              <p:nvPicPr>
                <p:cNvPr id="538" name="Graphic 537" descr="Heartbeat">
                  <a:extLst>
                    <a:ext uri="{FF2B5EF4-FFF2-40B4-BE49-F238E27FC236}">
                      <a16:creationId xmlns:a16="http://schemas.microsoft.com/office/drawing/2014/main" id="{84A5D1D0-DF13-4FD3-ADBF-E0237DABE28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17652" y="6577904"/>
                  <a:ext cx="128800" cy="128801"/>
                </a:xfrm>
                <a:prstGeom prst="rect">
                  <a:avLst/>
                </a:prstGeom>
                <a:effectLst/>
              </p:spPr>
            </p:pic>
          </p:grpSp>
        </p:grpSp>
      </p:grpSp>
      <p:sp>
        <p:nvSpPr>
          <p:cNvPr id="588" name="Freeform: Shape 587">
            <a:extLst>
              <a:ext uri="{FF2B5EF4-FFF2-40B4-BE49-F238E27FC236}">
                <a16:creationId xmlns:a16="http://schemas.microsoft.com/office/drawing/2014/main" id="{9E9414D9-529B-4FEF-9A94-80FFF0D4A438}"/>
              </a:ext>
            </a:extLst>
          </p:cNvPr>
          <p:cNvSpPr/>
          <p:nvPr/>
        </p:nvSpPr>
        <p:spPr bwMode="auto">
          <a:xfrm>
            <a:off x="9115258" y="6272138"/>
            <a:ext cx="72862" cy="191708"/>
          </a:xfrm>
          <a:custGeom>
            <a:avLst/>
            <a:gdLst>
              <a:gd name="connsiteX0" fmla="*/ 33948 w 72862"/>
              <a:gd name="connsiteY0" fmla="*/ 0 h 191708"/>
              <a:gd name="connsiteX1" fmla="*/ 71244 w 72862"/>
              <a:gd name="connsiteY1" fmla="*/ 0 h 191708"/>
              <a:gd name="connsiteX2" fmla="*/ 66738 w 72862"/>
              <a:gd name="connsiteY2" fmla="*/ 1867 h 191708"/>
              <a:gd name="connsiteX3" fmla="*/ 61114 w 72862"/>
              <a:gd name="connsiteY3" fmla="*/ 15445 h 191708"/>
              <a:gd name="connsiteX4" fmla="*/ 61114 w 72862"/>
              <a:gd name="connsiteY4" fmla="*/ 56310 h 191708"/>
              <a:gd name="connsiteX5" fmla="*/ 69305 w 72862"/>
              <a:gd name="connsiteY5" fmla="*/ 59703 h 191708"/>
              <a:gd name="connsiteX6" fmla="*/ 72862 w 72862"/>
              <a:gd name="connsiteY6" fmla="*/ 68290 h 191708"/>
              <a:gd name="connsiteX7" fmla="*/ 72862 w 72862"/>
              <a:gd name="connsiteY7" fmla="*/ 133605 h 191708"/>
              <a:gd name="connsiteX8" fmla="*/ 69305 w 72862"/>
              <a:gd name="connsiteY8" fmla="*/ 142192 h 191708"/>
              <a:gd name="connsiteX9" fmla="*/ 61114 w 72862"/>
              <a:gd name="connsiteY9" fmla="*/ 145585 h 191708"/>
              <a:gd name="connsiteX10" fmla="*/ 61114 w 72862"/>
              <a:gd name="connsiteY10" fmla="*/ 176264 h 191708"/>
              <a:gd name="connsiteX11" fmla="*/ 66738 w 72862"/>
              <a:gd name="connsiteY11" fmla="*/ 189843 h 191708"/>
              <a:gd name="connsiteX12" fmla="*/ 71242 w 72862"/>
              <a:gd name="connsiteY12" fmla="*/ 191708 h 191708"/>
              <a:gd name="connsiteX13" fmla="*/ 33948 w 72862"/>
              <a:gd name="connsiteY13" fmla="*/ 191708 h 191708"/>
              <a:gd name="connsiteX14" fmla="*/ 17279 w 72862"/>
              <a:gd name="connsiteY14" fmla="*/ 175360 h 191708"/>
              <a:gd name="connsiteX15" fmla="*/ 17279 w 72862"/>
              <a:gd name="connsiteY15" fmla="*/ 145749 h 191708"/>
              <a:gd name="connsiteX16" fmla="*/ 12144 w 72862"/>
              <a:gd name="connsiteY16" fmla="*/ 145749 h 191708"/>
              <a:gd name="connsiteX17" fmla="*/ 0 w 72862"/>
              <a:gd name="connsiteY17" fmla="*/ 133605 h 191708"/>
              <a:gd name="connsiteX18" fmla="*/ 0 w 72862"/>
              <a:gd name="connsiteY18" fmla="*/ 68290 h 191708"/>
              <a:gd name="connsiteX19" fmla="*/ 3557 w 72862"/>
              <a:gd name="connsiteY19" fmla="*/ 59703 h 191708"/>
              <a:gd name="connsiteX20" fmla="*/ 6088 w 72862"/>
              <a:gd name="connsiteY20" fmla="*/ 58655 h 191708"/>
              <a:gd name="connsiteX21" fmla="*/ 6129 w 72862"/>
              <a:gd name="connsiteY21" fmla="*/ 58558 h 191708"/>
              <a:gd name="connsiteX22" fmla="*/ 17016 w 72862"/>
              <a:gd name="connsiteY22" fmla="*/ 54135 h 191708"/>
              <a:gd name="connsiteX23" fmla="*/ 17279 w 72862"/>
              <a:gd name="connsiteY23" fmla="*/ 54135 h 191708"/>
              <a:gd name="connsiteX24" fmla="*/ 17279 w 72862"/>
              <a:gd name="connsiteY24" fmla="*/ 16349 h 191708"/>
              <a:gd name="connsiteX25" fmla="*/ 33948 w 72862"/>
              <a:gd name="connsiteY25" fmla="*/ 0 h 19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862" h="191708">
                <a:moveTo>
                  <a:pt x="33948" y="0"/>
                </a:moveTo>
                <a:lnTo>
                  <a:pt x="71244" y="0"/>
                </a:lnTo>
                <a:lnTo>
                  <a:pt x="66738" y="1867"/>
                </a:lnTo>
                <a:cubicBezTo>
                  <a:pt x="63263" y="5342"/>
                  <a:pt x="61114" y="10142"/>
                  <a:pt x="61114" y="15445"/>
                </a:cubicBezTo>
                <a:lnTo>
                  <a:pt x="61114" y="56310"/>
                </a:lnTo>
                <a:lnTo>
                  <a:pt x="69305" y="59703"/>
                </a:lnTo>
                <a:cubicBezTo>
                  <a:pt x="71503" y="61901"/>
                  <a:pt x="72862" y="64937"/>
                  <a:pt x="72862" y="68290"/>
                </a:cubicBezTo>
                <a:lnTo>
                  <a:pt x="72862" y="133605"/>
                </a:lnTo>
                <a:cubicBezTo>
                  <a:pt x="72862" y="136959"/>
                  <a:pt x="71503" y="139995"/>
                  <a:pt x="69305" y="142192"/>
                </a:cubicBezTo>
                <a:lnTo>
                  <a:pt x="61114" y="145585"/>
                </a:lnTo>
                <a:lnTo>
                  <a:pt x="61114" y="176264"/>
                </a:lnTo>
                <a:cubicBezTo>
                  <a:pt x="61114" y="181567"/>
                  <a:pt x="63263" y="186368"/>
                  <a:pt x="66738" y="189843"/>
                </a:cubicBezTo>
                <a:lnTo>
                  <a:pt x="71242" y="191708"/>
                </a:lnTo>
                <a:lnTo>
                  <a:pt x="33948" y="191708"/>
                </a:lnTo>
                <a:cubicBezTo>
                  <a:pt x="24742" y="191708"/>
                  <a:pt x="17279" y="184389"/>
                  <a:pt x="17279" y="175360"/>
                </a:cubicBezTo>
                <a:lnTo>
                  <a:pt x="17279" y="145749"/>
                </a:lnTo>
                <a:lnTo>
                  <a:pt x="12144" y="145749"/>
                </a:lnTo>
                <a:cubicBezTo>
                  <a:pt x="5437" y="145749"/>
                  <a:pt x="0" y="140312"/>
                  <a:pt x="0" y="133605"/>
                </a:cubicBezTo>
                <a:lnTo>
                  <a:pt x="0" y="68290"/>
                </a:lnTo>
                <a:cubicBezTo>
                  <a:pt x="0" y="64937"/>
                  <a:pt x="1359" y="61901"/>
                  <a:pt x="3557" y="59703"/>
                </a:cubicBezTo>
                <a:lnTo>
                  <a:pt x="6088" y="58655"/>
                </a:lnTo>
                <a:lnTo>
                  <a:pt x="6129" y="58558"/>
                </a:lnTo>
                <a:cubicBezTo>
                  <a:pt x="8915" y="55825"/>
                  <a:pt x="12764" y="54135"/>
                  <a:pt x="17016" y="54135"/>
                </a:cubicBezTo>
                <a:lnTo>
                  <a:pt x="17279" y="54135"/>
                </a:lnTo>
                <a:lnTo>
                  <a:pt x="17279" y="16349"/>
                </a:lnTo>
                <a:cubicBezTo>
                  <a:pt x="17279" y="7320"/>
                  <a:pt x="24742" y="0"/>
                  <a:pt x="33948" y="0"/>
                </a:cubicBezTo>
                <a:close/>
              </a:path>
            </a:pathLst>
          </a:cu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78" name="watch" title="Icon of a smart watch">
            <a:extLst>
              <a:ext uri="{FF2B5EF4-FFF2-40B4-BE49-F238E27FC236}">
                <a16:creationId xmlns:a16="http://schemas.microsoft.com/office/drawing/2014/main" id="{D65079A4-8FBF-4AE0-8F12-5DA352F3B13B}"/>
              </a:ext>
            </a:extLst>
          </p:cNvPr>
          <p:cNvSpPr>
            <a:spLocks noChangeAspect="1" noEditPoints="1"/>
          </p:cNvSpPr>
          <p:nvPr/>
        </p:nvSpPr>
        <p:spPr bwMode="auto">
          <a:xfrm>
            <a:off x="9113251" y="6273181"/>
            <a:ext cx="115214" cy="194425"/>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9525"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cxnSp>
        <p:nvCxnSpPr>
          <p:cNvPr id="526" name="Straight Arrow Connector 525">
            <a:extLst>
              <a:ext uri="{FF2B5EF4-FFF2-40B4-BE49-F238E27FC236}">
                <a16:creationId xmlns:a16="http://schemas.microsoft.com/office/drawing/2014/main" id="{0875B48A-3076-4916-B2D7-1DFA45CAEC03}"/>
              </a:ext>
            </a:extLst>
          </p:cNvPr>
          <p:cNvCxnSpPr>
            <a:cxnSpLocks/>
            <a:stCxn id="397" idx="0"/>
            <a:endCxn id="290" idx="4"/>
          </p:cNvCxnSpPr>
          <p:nvPr/>
        </p:nvCxnSpPr>
        <p:spPr>
          <a:xfrm flipV="1">
            <a:off x="6827311" y="944698"/>
            <a:ext cx="1912" cy="230080"/>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3E8D272-2B9D-4D6F-B471-6544E4568060}"/>
              </a:ext>
            </a:extLst>
          </p:cNvPr>
          <p:cNvGrpSpPr/>
          <p:nvPr/>
        </p:nvGrpSpPr>
        <p:grpSpPr>
          <a:xfrm>
            <a:off x="6530152" y="346556"/>
            <a:ext cx="598142" cy="598142"/>
            <a:chOff x="6451807" y="392634"/>
            <a:chExt cx="598142" cy="598142"/>
          </a:xfrm>
        </p:grpSpPr>
        <p:sp>
          <p:nvSpPr>
            <p:cNvPr id="290" name="Oval 289">
              <a:extLst>
                <a:ext uri="{FF2B5EF4-FFF2-40B4-BE49-F238E27FC236}">
                  <a16:creationId xmlns:a16="http://schemas.microsoft.com/office/drawing/2014/main" id="{966B1C99-0359-4147-BBFF-9BBD8753D522}"/>
                </a:ext>
              </a:extLst>
            </p:cNvPr>
            <p:cNvSpPr/>
            <p:nvPr/>
          </p:nvSpPr>
          <p:spPr bwMode="auto">
            <a:xfrm>
              <a:off x="6451807" y="392634"/>
              <a:ext cx="598142" cy="598142"/>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291" name="Group 290">
              <a:extLst>
                <a:ext uri="{FF2B5EF4-FFF2-40B4-BE49-F238E27FC236}">
                  <a16:creationId xmlns:a16="http://schemas.microsoft.com/office/drawing/2014/main" id="{C5E9E349-1C5E-4C8D-8562-1A8D8CCCD373}"/>
                </a:ext>
              </a:extLst>
            </p:cNvPr>
            <p:cNvGrpSpPr/>
            <p:nvPr/>
          </p:nvGrpSpPr>
          <p:grpSpPr>
            <a:xfrm>
              <a:off x="6488155" y="505048"/>
              <a:ext cx="523060" cy="341842"/>
              <a:chOff x="6497393" y="518508"/>
              <a:chExt cx="523060" cy="341842"/>
            </a:xfrm>
            <a:effectLst>
              <a:outerShdw blurRad="76200" dist="38100" dir="5400000" algn="t" rotWithShape="0">
                <a:prstClr val="black">
                  <a:alpha val="10000"/>
                </a:prstClr>
              </a:outerShdw>
            </a:effectLst>
          </p:grpSpPr>
          <p:sp>
            <p:nvSpPr>
              <p:cNvPr id="292" name="people_4" title="Icon of a person">
                <a:extLst>
                  <a:ext uri="{FF2B5EF4-FFF2-40B4-BE49-F238E27FC236}">
                    <a16:creationId xmlns:a16="http://schemas.microsoft.com/office/drawing/2014/main" id="{3B0BCDC8-5762-4B66-8ADD-151024DE671B}"/>
                  </a:ext>
                </a:extLst>
              </p:cNvPr>
              <p:cNvSpPr>
                <a:spLocks noChangeAspect="1" noEditPoints="1"/>
              </p:cNvSpPr>
              <p:nvPr/>
            </p:nvSpPr>
            <p:spPr bwMode="auto">
              <a:xfrm>
                <a:off x="6679550" y="51850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93" name="TextBox 292">
                <a:extLst>
                  <a:ext uri="{FF2B5EF4-FFF2-40B4-BE49-F238E27FC236}">
                    <a16:creationId xmlns:a16="http://schemas.microsoft.com/office/drawing/2014/main" id="{DF4AD575-D3FA-49D2-BA71-C79E8BC7371F}"/>
                  </a:ext>
                </a:extLst>
              </p:cNvPr>
              <p:cNvSpPr txBox="1"/>
              <p:nvPr/>
            </p:nvSpPr>
            <p:spPr>
              <a:xfrm>
                <a:off x="6497393" y="737239"/>
                <a:ext cx="523060" cy="123111"/>
              </a:xfrm>
              <a:prstGeom prst="rect">
                <a:avLst/>
              </a:prstGeom>
              <a:noFill/>
            </p:spPr>
            <p:txBody>
              <a:bodyPr wrap="square" lIns="0" tIns="0" rIns="0" bIns="0" rtlCol="0">
                <a:spAutoFit/>
              </a:bodyPr>
              <a:lstStyle/>
              <a:p>
                <a:pPr algn="ctr" defTabSz="914396"/>
                <a:r>
                  <a:rPr lang="en-US" sz="800">
                    <a:solidFill>
                      <a:srgbClr val="000000"/>
                    </a:solidFill>
                    <a:latin typeface="Segoe UI"/>
                  </a:rPr>
                  <a:t>Patient</a:t>
                </a:r>
              </a:p>
            </p:txBody>
          </p:sp>
        </p:grpSp>
      </p:grpSp>
      <p:grpSp>
        <p:nvGrpSpPr>
          <p:cNvPr id="89" name="Group 88">
            <a:extLst>
              <a:ext uri="{FF2B5EF4-FFF2-40B4-BE49-F238E27FC236}">
                <a16:creationId xmlns:a16="http://schemas.microsoft.com/office/drawing/2014/main" id="{AD3B2C7E-7AF8-4E28-AE71-995AD4E0E162}"/>
              </a:ext>
            </a:extLst>
          </p:cNvPr>
          <p:cNvGrpSpPr/>
          <p:nvPr/>
        </p:nvGrpSpPr>
        <p:grpSpPr>
          <a:xfrm>
            <a:off x="2962866" y="4375187"/>
            <a:ext cx="8398388" cy="384495"/>
            <a:chOff x="4482022" y="7245781"/>
            <a:chExt cx="12317636" cy="563926"/>
          </a:xfrm>
        </p:grpSpPr>
        <p:sp>
          <p:nvSpPr>
            <p:cNvPr id="8" name="Rectangle 7">
              <a:extLst>
                <a:ext uri="{FF2B5EF4-FFF2-40B4-BE49-F238E27FC236}">
                  <a16:creationId xmlns:a16="http://schemas.microsoft.com/office/drawing/2014/main" id="{810716AD-0878-43F9-A920-983A2EA5538B}"/>
                </a:ext>
              </a:extLst>
            </p:cNvPr>
            <p:cNvSpPr/>
            <p:nvPr/>
          </p:nvSpPr>
          <p:spPr bwMode="auto">
            <a:xfrm>
              <a:off x="4482022" y="7245781"/>
              <a:ext cx="12317636" cy="56392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FA763BAC-0327-45CA-B058-6A4F14267E29}"/>
                </a:ext>
              </a:extLst>
            </p:cNvPr>
            <p:cNvSpPr txBox="1"/>
            <p:nvPr/>
          </p:nvSpPr>
          <p:spPr>
            <a:xfrm>
              <a:off x="9539114" y="7342577"/>
              <a:ext cx="6672945" cy="361124"/>
            </a:xfrm>
            <a:prstGeom prst="rect">
              <a:avLst/>
            </a:prstGeom>
            <a:noFill/>
          </p:spPr>
          <p:txBody>
            <a:bodyPr wrap="square" lIns="0" tIns="0" rIns="0" bIns="0" rtlCol="0">
              <a:spAutoFit/>
            </a:bodyPr>
            <a:lstStyle/>
            <a:p>
              <a:pPr defTabSz="914396"/>
              <a:r>
                <a:rPr lang="en-US" sz="800" dirty="0">
                  <a:solidFill>
                    <a:srgbClr val="000000"/>
                  </a:solidFill>
                  <a:latin typeface="Segoe UI"/>
                </a:rPr>
                <a:t>Structural and Semantic Consistency for Applications</a:t>
              </a:r>
            </a:p>
            <a:p>
              <a:pPr defTabSz="914396"/>
              <a:r>
                <a:rPr lang="en-US" sz="800" b="1" dirty="0">
                  <a:solidFill>
                    <a:srgbClr val="000000"/>
                  </a:solidFill>
                  <a:latin typeface="Segoe UI"/>
                </a:rPr>
                <a:t>Common Data Model</a:t>
              </a:r>
              <a:endParaRPr lang="en-US" sz="1000" b="1" dirty="0">
                <a:solidFill>
                  <a:srgbClr val="000000"/>
                </a:solidFill>
                <a:latin typeface="Segoe UI"/>
              </a:endParaRPr>
            </a:p>
          </p:txBody>
        </p:sp>
      </p:grpSp>
      <p:cxnSp>
        <p:nvCxnSpPr>
          <p:cNvPr id="453" name="Straight Arrow Connector 452">
            <a:extLst>
              <a:ext uri="{FF2B5EF4-FFF2-40B4-BE49-F238E27FC236}">
                <a16:creationId xmlns:a16="http://schemas.microsoft.com/office/drawing/2014/main" id="{3491F509-664C-4D50-8BDB-11BB395550EB}"/>
              </a:ext>
            </a:extLst>
          </p:cNvPr>
          <p:cNvCxnSpPr>
            <a:cxnSpLocks/>
          </p:cNvCxnSpPr>
          <p:nvPr/>
        </p:nvCxnSpPr>
        <p:spPr>
          <a:xfrm flipV="1">
            <a:off x="4625181" y="5981919"/>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id="{5D5872D2-18A8-4C79-8F76-520F2EDBEF48}"/>
              </a:ext>
            </a:extLst>
          </p:cNvPr>
          <p:cNvCxnSpPr>
            <a:cxnSpLocks/>
            <a:stCxn id="471" idx="0"/>
          </p:cNvCxnSpPr>
          <p:nvPr/>
        </p:nvCxnSpPr>
        <p:spPr>
          <a:xfrm flipV="1">
            <a:off x="7151367" y="5971930"/>
            <a:ext cx="0" cy="198563"/>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10F9D763-921C-4B9A-9B2D-23FC9C8D96F5}"/>
              </a:ext>
            </a:extLst>
          </p:cNvPr>
          <p:cNvCxnSpPr>
            <a:cxnSpLocks/>
          </p:cNvCxnSpPr>
          <p:nvPr/>
        </p:nvCxnSpPr>
        <p:spPr>
          <a:xfrm flipV="1">
            <a:off x="9652593" y="5991225"/>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17E61F70-6A14-43CB-9712-C0BE04FDA36B}"/>
              </a:ext>
            </a:extLst>
          </p:cNvPr>
          <p:cNvGrpSpPr/>
          <p:nvPr/>
        </p:nvGrpSpPr>
        <p:grpSpPr>
          <a:xfrm>
            <a:off x="2962877" y="5522990"/>
            <a:ext cx="8398389" cy="492443"/>
            <a:chOff x="4482030" y="8100379"/>
            <a:chExt cx="12317637" cy="722249"/>
          </a:xfrm>
        </p:grpSpPr>
        <p:sp>
          <p:nvSpPr>
            <p:cNvPr id="391" name="Rectangle 390">
              <a:extLst>
                <a:ext uri="{FF2B5EF4-FFF2-40B4-BE49-F238E27FC236}">
                  <a16:creationId xmlns:a16="http://schemas.microsoft.com/office/drawing/2014/main" id="{DF88F3E3-304D-4E49-A2E1-AC34FD3E42DF}"/>
                </a:ext>
              </a:extLst>
            </p:cNvPr>
            <p:cNvSpPr/>
            <p:nvPr/>
          </p:nvSpPr>
          <p:spPr bwMode="auto">
            <a:xfrm>
              <a:off x="4482030" y="8152402"/>
              <a:ext cx="12317637" cy="59227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92" name="TextBox 391">
              <a:extLst>
                <a:ext uri="{FF2B5EF4-FFF2-40B4-BE49-F238E27FC236}">
                  <a16:creationId xmlns:a16="http://schemas.microsoft.com/office/drawing/2014/main" id="{8CB24742-98EF-427C-A605-2A3660938B2E}"/>
                </a:ext>
              </a:extLst>
            </p:cNvPr>
            <p:cNvSpPr txBox="1"/>
            <p:nvPr/>
          </p:nvSpPr>
          <p:spPr>
            <a:xfrm>
              <a:off x="9539113" y="8100379"/>
              <a:ext cx="3275493" cy="722249"/>
            </a:xfrm>
            <a:prstGeom prst="rect">
              <a:avLst/>
            </a:prstGeom>
            <a:noFill/>
          </p:spPr>
          <p:txBody>
            <a:bodyPr wrap="square" lIns="0" tIns="0" rIns="0" bIns="0" rtlCol="0" anchor="ctr">
              <a:spAutoFit/>
            </a:bodyPr>
            <a:lstStyle/>
            <a:p>
              <a:pPr defTabSz="914396"/>
              <a:endParaRPr lang="en-US" sz="800" b="1" dirty="0">
                <a:solidFill>
                  <a:srgbClr val="000000"/>
                </a:solidFill>
                <a:latin typeface="Segoe UI"/>
              </a:endParaRPr>
            </a:p>
            <a:p>
              <a:pPr defTabSz="914396"/>
              <a:r>
                <a:rPr lang="en-US" sz="800" dirty="0">
                  <a:solidFill>
                    <a:srgbClr val="000000"/>
                  </a:solidFill>
                  <a:latin typeface="Segoe UI"/>
                </a:rPr>
                <a:t>Azure FHIR Services</a:t>
              </a:r>
            </a:p>
            <a:p>
              <a:pPr defTabSz="914396"/>
              <a:r>
                <a:rPr lang="en-US" sz="800" b="1" dirty="0">
                  <a:solidFill>
                    <a:srgbClr val="000000"/>
                  </a:solidFill>
                  <a:latin typeface="Segoe UI"/>
                </a:rPr>
                <a:t>Microsoft Healthcare APIs</a:t>
              </a:r>
              <a:br>
                <a:rPr lang="en-US" sz="800" b="1" dirty="0">
                  <a:solidFill>
                    <a:srgbClr val="000000"/>
                  </a:solidFill>
                  <a:latin typeface="Segoe UI"/>
                </a:rPr>
              </a:br>
              <a:endParaRPr lang="en-US" sz="800" b="1" dirty="0">
                <a:solidFill>
                  <a:srgbClr val="000000"/>
                </a:solidFill>
                <a:latin typeface="Segoe UI"/>
              </a:endParaRPr>
            </a:p>
          </p:txBody>
        </p:sp>
        <p:pic>
          <p:nvPicPr>
            <p:cNvPr id="31" name="Graphic 30">
              <a:extLst>
                <a:ext uri="{FF2B5EF4-FFF2-40B4-BE49-F238E27FC236}">
                  <a16:creationId xmlns:a16="http://schemas.microsoft.com/office/drawing/2014/main" id="{8BC97CE8-C7BC-4549-AF93-2761CEB262A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111500" y="8303509"/>
              <a:ext cx="307290" cy="307284"/>
            </a:xfrm>
            <a:prstGeom prst="rect">
              <a:avLst/>
            </a:prstGeom>
          </p:spPr>
        </p:pic>
      </p:grpSp>
      <p:cxnSp>
        <p:nvCxnSpPr>
          <p:cNvPr id="144" name="Straight Arrow Connector 143">
            <a:extLst>
              <a:ext uri="{FF2B5EF4-FFF2-40B4-BE49-F238E27FC236}">
                <a16:creationId xmlns:a16="http://schemas.microsoft.com/office/drawing/2014/main" id="{8F4DB24F-CBD9-4921-A634-973DB33C57ED}"/>
              </a:ext>
            </a:extLst>
          </p:cNvPr>
          <p:cNvCxnSpPr>
            <a:cxnSpLocks/>
            <a:endCxn id="201" idx="2"/>
          </p:cNvCxnSpPr>
          <p:nvPr/>
        </p:nvCxnSpPr>
        <p:spPr>
          <a:xfrm flipV="1">
            <a:off x="7156471" y="5353561"/>
            <a:ext cx="0" cy="20489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E89EA2DD-308D-4DAA-8FCC-577DBCDC365C}"/>
              </a:ext>
            </a:extLst>
          </p:cNvPr>
          <p:cNvSpPr txBox="1">
            <a:spLocks/>
          </p:cNvSpPr>
          <p:nvPr/>
        </p:nvSpPr>
        <p:spPr>
          <a:xfrm>
            <a:off x="612028" y="517991"/>
            <a:ext cx="6734279" cy="501197"/>
          </a:xfrm>
          <a:prstGeom prst="rect">
            <a:avLst/>
          </a:prstGeom>
        </p:spPr>
        <p:txBody>
          <a:bodyPr vert="horz" wrap="square" lIns="0" tIns="0" rIns="0" bIns="0" rtlCol="0" anchor="b" anchorCtr="0">
            <a:noAutofit/>
          </a:bodyPr>
          <a:lstStyle>
            <a:lvl1pPr algn="l" defTabSz="932742" rtl="0" eaLnBrk="1" latinLnBrk="0" hangingPunct="1">
              <a:lnSpc>
                <a:spcPts val="3136"/>
              </a:lnSpc>
              <a:spcBef>
                <a:spcPct val="0"/>
              </a:spcBef>
              <a:buNone/>
              <a:defRPr lang="en-US" sz="2745" b="0" kern="1200" cap="none" spc="-50" baseline="0">
                <a:ln w="3175">
                  <a:noFill/>
                </a:ln>
                <a:solidFill>
                  <a:schemeClr val="tx1"/>
                </a:solidFill>
                <a:effectLst/>
                <a:latin typeface="+mj-lt"/>
                <a:ea typeface="+mn-ea"/>
                <a:cs typeface="Segoe UI" pitchFamily="34" charset="0"/>
              </a:defRPr>
            </a:lvl1pPr>
          </a:lstStyle>
          <a:p>
            <a:pPr defTabSz="932739">
              <a:lnSpc>
                <a:spcPct val="100000"/>
              </a:lnSpc>
            </a:pPr>
            <a:r>
              <a:rPr lang="en-US" sz="2727" dirty="0">
                <a:solidFill>
                  <a:srgbClr val="243A5E"/>
                </a:solidFill>
                <a:effectLst>
                  <a:outerShdw blurRad="50800" dist="38100" dir="5400000" algn="t" rotWithShape="0">
                    <a:prstClr val="black">
                      <a:alpha val="10000"/>
                    </a:prstClr>
                  </a:outerShdw>
                </a:effectLst>
                <a:latin typeface="Segoe UI Semibold"/>
                <a:cs typeface="Segoe UI"/>
              </a:rPr>
              <a:t>Patient Outreach</a:t>
            </a:r>
          </a:p>
          <a:p>
            <a:pPr defTabSz="932739">
              <a:lnSpc>
                <a:spcPct val="100000"/>
              </a:lnSpc>
            </a:pPr>
            <a:r>
              <a:rPr lang="en-US" sz="1636" dirty="0">
                <a:solidFill>
                  <a:srgbClr val="243A5E"/>
                </a:solidFill>
                <a:effectLst>
                  <a:outerShdw blurRad="50800" dist="38100" dir="5400000" algn="t" rotWithShape="0">
                    <a:prstClr val="black">
                      <a:alpha val="10000"/>
                    </a:prstClr>
                  </a:outerShdw>
                </a:effectLst>
                <a:latin typeface="Segoe UI Semibold"/>
                <a:cs typeface="Segoe UI"/>
              </a:rPr>
              <a:t>A Reference Architecture</a:t>
            </a:r>
          </a:p>
        </p:txBody>
      </p:sp>
      <p:grpSp>
        <p:nvGrpSpPr>
          <p:cNvPr id="32" name="Group 31">
            <a:extLst>
              <a:ext uri="{FF2B5EF4-FFF2-40B4-BE49-F238E27FC236}">
                <a16:creationId xmlns:a16="http://schemas.microsoft.com/office/drawing/2014/main" id="{8B84099E-69EF-4DC1-9E4D-606807A7C8DA}"/>
              </a:ext>
            </a:extLst>
          </p:cNvPr>
          <p:cNvGrpSpPr/>
          <p:nvPr/>
        </p:nvGrpSpPr>
        <p:grpSpPr>
          <a:xfrm>
            <a:off x="7495365" y="2532700"/>
            <a:ext cx="3865889" cy="392124"/>
            <a:chOff x="10193040" y="4654927"/>
            <a:chExt cx="5422136" cy="575115"/>
          </a:xfrm>
        </p:grpSpPr>
        <p:sp>
          <p:nvSpPr>
            <p:cNvPr id="149" name="Rectangle 148">
              <a:extLst>
                <a:ext uri="{FF2B5EF4-FFF2-40B4-BE49-F238E27FC236}">
                  <a16:creationId xmlns:a16="http://schemas.microsoft.com/office/drawing/2014/main" id="{A76DB714-341F-4FB1-AF5A-E293B26F1E42}"/>
                </a:ext>
              </a:extLst>
            </p:cNvPr>
            <p:cNvSpPr/>
            <p:nvPr/>
          </p:nvSpPr>
          <p:spPr bwMode="auto">
            <a:xfrm>
              <a:off x="10193040" y="4654927"/>
              <a:ext cx="5422136" cy="57511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50" name="TextBox 149">
              <a:extLst>
                <a:ext uri="{FF2B5EF4-FFF2-40B4-BE49-F238E27FC236}">
                  <a16:creationId xmlns:a16="http://schemas.microsoft.com/office/drawing/2014/main" id="{29FE4D6A-E6AA-45F1-84FB-482BFF39A681}"/>
                </a:ext>
              </a:extLst>
            </p:cNvPr>
            <p:cNvSpPr txBox="1"/>
            <p:nvPr/>
          </p:nvSpPr>
          <p:spPr>
            <a:xfrm>
              <a:off x="12173620" y="4761925"/>
              <a:ext cx="1993152" cy="361124"/>
            </a:xfrm>
            <a:prstGeom prst="rect">
              <a:avLst/>
            </a:prstGeom>
            <a:noFill/>
          </p:spPr>
          <p:txBody>
            <a:bodyPr wrap="square" lIns="0" tIns="0" rIns="0" bIns="0" rtlCol="0">
              <a:spAutoFit/>
            </a:bodyPr>
            <a:lstStyle/>
            <a:p>
              <a:pPr defTabSz="914396"/>
              <a:r>
                <a:rPr lang="en-US" sz="800">
                  <a:solidFill>
                    <a:srgbClr val="000000"/>
                  </a:solidFill>
                  <a:latin typeface="Segoe UI"/>
                </a:rPr>
                <a:t>Patient Outreach</a:t>
              </a:r>
            </a:p>
            <a:p>
              <a:pPr defTabSz="914396"/>
              <a:r>
                <a:rPr lang="en-US" sz="800" b="1">
                  <a:solidFill>
                    <a:srgbClr val="000000"/>
                  </a:solidFill>
                  <a:latin typeface="Segoe UI"/>
                </a:rPr>
                <a:t>D365 Marketing</a:t>
              </a:r>
            </a:p>
          </p:txBody>
        </p:sp>
        <p:pic>
          <p:nvPicPr>
            <p:cNvPr id="151" name="Picture 150" descr="A close up of a logo&#10;&#10;Description automatically generated">
              <a:extLst>
                <a:ext uri="{FF2B5EF4-FFF2-40B4-BE49-F238E27FC236}">
                  <a16:creationId xmlns:a16="http://schemas.microsoft.com/office/drawing/2014/main" id="{D94D04F6-3927-4423-87F5-4E5FCE7CD6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845928" y="4756438"/>
              <a:ext cx="235280" cy="372093"/>
            </a:xfrm>
            <a:prstGeom prst="rect">
              <a:avLst/>
            </a:prstGeom>
            <a:effectLst>
              <a:outerShdw blurRad="76200" dist="38100" dir="5400000" algn="t" rotWithShape="0">
                <a:prstClr val="black">
                  <a:alpha val="20000"/>
                </a:prstClr>
              </a:outerShdw>
            </a:effectLst>
          </p:spPr>
        </p:pic>
      </p:grpSp>
      <p:grpSp>
        <p:nvGrpSpPr>
          <p:cNvPr id="174" name="Group 173">
            <a:extLst>
              <a:ext uri="{FF2B5EF4-FFF2-40B4-BE49-F238E27FC236}">
                <a16:creationId xmlns:a16="http://schemas.microsoft.com/office/drawing/2014/main" id="{9E226C30-61DC-4FD9-B954-2A1A641D454D}"/>
              </a:ext>
            </a:extLst>
          </p:cNvPr>
          <p:cNvGrpSpPr/>
          <p:nvPr/>
        </p:nvGrpSpPr>
        <p:grpSpPr>
          <a:xfrm rot="5400000">
            <a:off x="1772013" y="4359262"/>
            <a:ext cx="1596475" cy="392124"/>
            <a:chOff x="8020779" y="4644902"/>
            <a:chExt cx="2557665" cy="575115"/>
          </a:xfrm>
        </p:grpSpPr>
        <p:sp>
          <p:nvSpPr>
            <p:cNvPr id="175" name="Rectangle 174">
              <a:extLst>
                <a:ext uri="{FF2B5EF4-FFF2-40B4-BE49-F238E27FC236}">
                  <a16:creationId xmlns:a16="http://schemas.microsoft.com/office/drawing/2014/main" id="{BF96D062-4886-4CF5-BB8C-D0B831280865}"/>
                </a:ext>
              </a:extLst>
            </p:cNvPr>
            <p:cNvSpPr/>
            <p:nvPr/>
          </p:nvSpPr>
          <p:spPr bwMode="auto">
            <a:xfrm>
              <a:off x="8020779" y="4644902"/>
              <a:ext cx="2557665" cy="57511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76" name="TextBox 175">
              <a:extLst>
                <a:ext uri="{FF2B5EF4-FFF2-40B4-BE49-F238E27FC236}">
                  <a16:creationId xmlns:a16="http://schemas.microsoft.com/office/drawing/2014/main" id="{CCAC3EBC-2223-4D3C-9820-43913A69DDA7}"/>
                </a:ext>
              </a:extLst>
            </p:cNvPr>
            <p:cNvSpPr txBox="1"/>
            <p:nvPr/>
          </p:nvSpPr>
          <p:spPr>
            <a:xfrm>
              <a:off x="8505953" y="4751835"/>
              <a:ext cx="1993152" cy="361124"/>
            </a:xfrm>
            <a:prstGeom prst="rect">
              <a:avLst/>
            </a:prstGeom>
            <a:noFill/>
          </p:spPr>
          <p:txBody>
            <a:bodyPr wrap="square" lIns="0" tIns="0" rIns="0" bIns="0" rtlCol="0">
              <a:spAutoFit/>
            </a:bodyPr>
            <a:lstStyle/>
            <a:p>
              <a:pPr defTabSz="914396"/>
              <a:r>
                <a:rPr lang="en-US" sz="800">
                  <a:solidFill>
                    <a:srgbClr val="000000"/>
                  </a:solidFill>
                  <a:latin typeface="Segoe UI"/>
                </a:rPr>
                <a:t>Clinical Data Sync</a:t>
              </a:r>
            </a:p>
            <a:p>
              <a:pPr defTabSz="914396"/>
              <a:r>
                <a:rPr lang="en-US" sz="800" b="1">
                  <a:solidFill>
                    <a:srgbClr val="000000"/>
                  </a:solidFill>
                  <a:latin typeface="Segoe UI"/>
                </a:rPr>
                <a:t>D365 FHIR Sync Admin</a:t>
              </a:r>
            </a:p>
          </p:txBody>
        </p:sp>
        <p:pic>
          <p:nvPicPr>
            <p:cNvPr id="177" name="Picture 176" descr="A close up of a logo&#10;&#10;Description automatically generated">
              <a:extLst>
                <a:ext uri="{FF2B5EF4-FFF2-40B4-BE49-F238E27FC236}">
                  <a16:creationId xmlns:a16="http://schemas.microsoft.com/office/drawing/2014/main" id="{F19ACC52-C0FC-4984-8BB8-E2EDB238194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178260" y="4746413"/>
              <a:ext cx="235280" cy="372093"/>
            </a:xfrm>
            <a:prstGeom prst="rect">
              <a:avLst/>
            </a:prstGeom>
            <a:effectLst>
              <a:outerShdw blurRad="76200" dist="38100" dir="5400000" algn="t" rotWithShape="0">
                <a:prstClr val="black">
                  <a:alpha val="20000"/>
                </a:prstClr>
              </a:outerShdw>
            </a:effectLst>
          </p:spPr>
        </p:pic>
      </p:grpSp>
      <p:grpSp>
        <p:nvGrpSpPr>
          <p:cNvPr id="200" name="Group 199">
            <a:extLst>
              <a:ext uri="{FF2B5EF4-FFF2-40B4-BE49-F238E27FC236}">
                <a16:creationId xmlns:a16="http://schemas.microsoft.com/office/drawing/2014/main" id="{E54AF7E5-29DC-481E-8600-95A6C2FD53E3}"/>
              </a:ext>
            </a:extLst>
          </p:cNvPr>
          <p:cNvGrpSpPr/>
          <p:nvPr/>
        </p:nvGrpSpPr>
        <p:grpSpPr>
          <a:xfrm>
            <a:off x="2951687" y="4971618"/>
            <a:ext cx="8409568" cy="381944"/>
            <a:chOff x="3338034" y="2741203"/>
            <a:chExt cx="12334033" cy="560185"/>
          </a:xfrm>
        </p:grpSpPr>
        <p:sp>
          <p:nvSpPr>
            <p:cNvPr id="201" name="Rectangle 200">
              <a:extLst>
                <a:ext uri="{FF2B5EF4-FFF2-40B4-BE49-F238E27FC236}">
                  <a16:creationId xmlns:a16="http://schemas.microsoft.com/office/drawing/2014/main" id="{D033EA45-B6B6-4295-97C1-BCBF915C1743}"/>
                </a:ext>
              </a:extLst>
            </p:cNvPr>
            <p:cNvSpPr/>
            <p:nvPr/>
          </p:nvSpPr>
          <p:spPr bwMode="auto">
            <a:xfrm>
              <a:off x="3338034" y="2741203"/>
              <a:ext cx="12334033" cy="56018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DE4CEAF5-9C70-4324-AE76-D0E92338655A}"/>
                </a:ext>
              </a:extLst>
            </p:cNvPr>
            <p:cNvSpPr txBox="1"/>
            <p:nvPr/>
          </p:nvSpPr>
          <p:spPr>
            <a:xfrm>
              <a:off x="8411527" y="2835585"/>
              <a:ext cx="3590643" cy="361124"/>
            </a:xfrm>
            <a:prstGeom prst="rect">
              <a:avLst/>
            </a:prstGeom>
            <a:noFill/>
          </p:spPr>
          <p:txBody>
            <a:bodyPr wrap="square" lIns="0" tIns="0" rIns="0" bIns="0" rtlCol="0">
              <a:spAutoFit/>
            </a:bodyPr>
            <a:lstStyle/>
            <a:p>
              <a:pPr defTabSz="914396"/>
              <a:r>
                <a:rPr lang="en-US" sz="800" dirty="0">
                  <a:solidFill>
                    <a:srgbClr val="000000"/>
                  </a:solidFill>
                  <a:latin typeface="Segoe UI"/>
                </a:rPr>
                <a:t>Clinical Data Synchronization into Application Layer</a:t>
              </a:r>
            </a:p>
            <a:p>
              <a:pPr defTabSz="914396"/>
              <a:r>
                <a:rPr lang="en-US" sz="800" b="1" dirty="0">
                  <a:solidFill>
                    <a:srgbClr val="000000"/>
                  </a:solidFill>
                  <a:latin typeface="Segoe UI"/>
                </a:rPr>
                <a:t>Azure FHIR Sync Agent</a:t>
              </a:r>
            </a:p>
          </p:txBody>
        </p:sp>
        <p:pic>
          <p:nvPicPr>
            <p:cNvPr id="203" name="Picture 202" descr="Shape, icon&#10;&#10;Description automatically generated">
              <a:extLst>
                <a:ext uri="{FF2B5EF4-FFF2-40B4-BE49-F238E27FC236}">
                  <a16:creationId xmlns:a16="http://schemas.microsoft.com/office/drawing/2014/main" id="{4363A8A1-96B7-4328-BEBD-42A5D014047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2920" y="2877845"/>
              <a:ext cx="536964" cy="281908"/>
            </a:xfrm>
            <a:prstGeom prst="rect">
              <a:avLst/>
            </a:prstGeom>
            <a:effectLst>
              <a:outerShdw blurRad="76200" dist="38100" dir="5400000" algn="t" rotWithShape="0">
                <a:prstClr val="black">
                  <a:alpha val="20000"/>
                </a:prstClr>
              </a:outerShdw>
            </a:effectLst>
          </p:spPr>
        </p:pic>
      </p:grpSp>
      <p:cxnSp>
        <p:nvCxnSpPr>
          <p:cNvPr id="220" name="Connector: Elbow 219">
            <a:extLst>
              <a:ext uri="{FF2B5EF4-FFF2-40B4-BE49-F238E27FC236}">
                <a16:creationId xmlns:a16="http://schemas.microsoft.com/office/drawing/2014/main" id="{1E5D9569-8F70-4F61-B9FD-B7CC7ED3F5A4}"/>
              </a:ext>
            </a:extLst>
          </p:cNvPr>
          <p:cNvCxnSpPr>
            <a:cxnSpLocks/>
            <a:endCxn id="149" idx="1"/>
          </p:cNvCxnSpPr>
          <p:nvPr/>
        </p:nvCxnSpPr>
        <p:spPr>
          <a:xfrm rot="16200000" flipH="1">
            <a:off x="6774424" y="2007820"/>
            <a:ext cx="962028" cy="479855"/>
          </a:xfrm>
          <a:prstGeom prst="bentConnector2">
            <a:avLst/>
          </a:prstGeom>
          <a:ln w="19050">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EB1F369-CF11-4E8A-B4CC-4DF85034F4F2}"/>
              </a:ext>
            </a:extLst>
          </p:cNvPr>
          <p:cNvCxnSpPr>
            <a:cxnSpLocks/>
          </p:cNvCxnSpPr>
          <p:nvPr/>
        </p:nvCxnSpPr>
        <p:spPr>
          <a:xfrm rot="5460000" flipH="1" flipV="1">
            <a:off x="2867392" y="3884220"/>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BC7A6260-0C7A-4A21-8D43-D40B734A6245}"/>
              </a:ext>
            </a:extLst>
          </p:cNvPr>
          <p:cNvCxnSpPr>
            <a:cxnSpLocks/>
            <a:stCxn id="269" idx="0"/>
            <a:endCxn id="149" idx="2"/>
          </p:cNvCxnSpPr>
          <p:nvPr/>
        </p:nvCxnSpPr>
        <p:spPr>
          <a:xfrm flipV="1">
            <a:off x="9428309" y="2924824"/>
            <a:ext cx="0" cy="24693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3D7B2700-B537-4C32-82AD-5988FE48DAF9}"/>
              </a:ext>
            </a:extLst>
          </p:cNvPr>
          <p:cNvCxnSpPr>
            <a:cxnSpLocks/>
          </p:cNvCxnSpPr>
          <p:nvPr/>
        </p:nvCxnSpPr>
        <p:spPr>
          <a:xfrm flipV="1">
            <a:off x="7127051" y="4150323"/>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C7F85C91-2D20-4E14-BC29-002FBF8750BE}"/>
              </a:ext>
            </a:extLst>
          </p:cNvPr>
          <p:cNvCxnSpPr>
            <a:cxnSpLocks/>
          </p:cNvCxnSpPr>
          <p:nvPr/>
        </p:nvCxnSpPr>
        <p:spPr>
          <a:xfrm flipV="1">
            <a:off x="7135982" y="4759682"/>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268" name="Group 267">
            <a:extLst>
              <a:ext uri="{FF2B5EF4-FFF2-40B4-BE49-F238E27FC236}">
                <a16:creationId xmlns:a16="http://schemas.microsoft.com/office/drawing/2014/main" id="{4812FEEA-CAF0-4621-8B5C-33E25E1530CC}"/>
              </a:ext>
            </a:extLst>
          </p:cNvPr>
          <p:cNvGrpSpPr/>
          <p:nvPr/>
        </p:nvGrpSpPr>
        <p:grpSpPr>
          <a:xfrm>
            <a:off x="7495364" y="3171763"/>
            <a:ext cx="3865890" cy="392124"/>
            <a:chOff x="9934841" y="4661944"/>
            <a:chExt cx="5669972" cy="575115"/>
          </a:xfrm>
        </p:grpSpPr>
        <p:sp>
          <p:nvSpPr>
            <p:cNvPr id="269" name="Rectangle 268">
              <a:extLst>
                <a:ext uri="{FF2B5EF4-FFF2-40B4-BE49-F238E27FC236}">
                  <a16:creationId xmlns:a16="http://schemas.microsoft.com/office/drawing/2014/main" id="{A4818164-85EC-411B-9735-8E1E6BA5E6D2}"/>
                </a:ext>
              </a:extLst>
            </p:cNvPr>
            <p:cNvSpPr/>
            <p:nvPr/>
          </p:nvSpPr>
          <p:spPr bwMode="auto">
            <a:xfrm>
              <a:off x="9934841" y="4661944"/>
              <a:ext cx="5669972" cy="575115"/>
            </a:xfrm>
            <a:prstGeom prst="rect">
              <a:avLst/>
            </a:prstGeom>
            <a:solidFill>
              <a:schemeClr val="bg1"/>
            </a:solidFill>
            <a:ln>
              <a:noFill/>
              <a:headEnd type="none" w="med" len="med"/>
              <a:tailEnd type="none" w="med" len="med"/>
            </a:ln>
            <a:effectLst>
              <a:outerShdw blurRad="762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70" name="TextBox 269">
              <a:extLst>
                <a:ext uri="{FF2B5EF4-FFF2-40B4-BE49-F238E27FC236}">
                  <a16:creationId xmlns:a16="http://schemas.microsoft.com/office/drawing/2014/main" id="{407BABF5-A0B7-48A5-BC00-D503E5F6B476}"/>
                </a:ext>
              </a:extLst>
            </p:cNvPr>
            <p:cNvSpPr txBox="1"/>
            <p:nvPr/>
          </p:nvSpPr>
          <p:spPr>
            <a:xfrm>
              <a:off x="11934918" y="4768942"/>
              <a:ext cx="2196700" cy="361124"/>
            </a:xfrm>
            <a:prstGeom prst="rect">
              <a:avLst/>
            </a:prstGeom>
            <a:noFill/>
          </p:spPr>
          <p:txBody>
            <a:bodyPr wrap="square" lIns="0" tIns="0" rIns="0" bIns="0" rtlCol="0">
              <a:spAutoFit/>
            </a:bodyPr>
            <a:lstStyle/>
            <a:p>
              <a:pPr defTabSz="914396"/>
              <a:r>
                <a:rPr lang="en-US" sz="800">
                  <a:solidFill>
                    <a:srgbClr val="000000"/>
                  </a:solidFill>
                  <a:latin typeface="Segoe UI"/>
                </a:rPr>
                <a:t>Patient Segmentation</a:t>
              </a:r>
            </a:p>
            <a:p>
              <a:pPr defTabSz="914396"/>
              <a:r>
                <a:rPr lang="en-US" sz="800" b="1">
                  <a:solidFill>
                    <a:srgbClr val="000000"/>
                  </a:solidFill>
                  <a:latin typeface="Segoe UI"/>
                </a:rPr>
                <a:t>D365 Customer Insights</a:t>
              </a:r>
            </a:p>
          </p:txBody>
        </p:sp>
        <p:pic>
          <p:nvPicPr>
            <p:cNvPr id="271" name="Picture 270" descr="A close up of a logo&#10;&#10;Description automatically generated">
              <a:extLst>
                <a:ext uri="{FF2B5EF4-FFF2-40B4-BE49-F238E27FC236}">
                  <a16:creationId xmlns:a16="http://schemas.microsoft.com/office/drawing/2014/main" id="{2D63521E-A288-41EB-9D09-360AE58696F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607226" y="4763455"/>
              <a:ext cx="235280" cy="372093"/>
            </a:xfrm>
            <a:prstGeom prst="rect">
              <a:avLst/>
            </a:prstGeom>
            <a:effectLst>
              <a:outerShdw blurRad="76200" dist="38100" dir="5400000" algn="t" rotWithShape="0">
                <a:prstClr val="black">
                  <a:alpha val="20000"/>
                </a:prstClr>
              </a:outerShdw>
            </a:effectLst>
          </p:spPr>
        </p:pic>
      </p:grpSp>
      <p:cxnSp>
        <p:nvCxnSpPr>
          <p:cNvPr id="273" name="Straight Arrow Connector 272">
            <a:extLst>
              <a:ext uri="{FF2B5EF4-FFF2-40B4-BE49-F238E27FC236}">
                <a16:creationId xmlns:a16="http://schemas.microsoft.com/office/drawing/2014/main" id="{C3C6483F-0893-4ACE-9AB7-3F48AC22959E}"/>
              </a:ext>
            </a:extLst>
          </p:cNvPr>
          <p:cNvCxnSpPr>
            <a:cxnSpLocks/>
          </p:cNvCxnSpPr>
          <p:nvPr/>
        </p:nvCxnSpPr>
        <p:spPr>
          <a:xfrm rot="60000" flipH="1" flipV="1">
            <a:off x="9429848" y="3579187"/>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74" name="Connector: Elbow 273">
            <a:extLst>
              <a:ext uri="{FF2B5EF4-FFF2-40B4-BE49-F238E27FC236}">
                <a16:creationId xmlns:a16="http://schemas.microsoft.com/office/drawing/2014/main" id="{85221A8F-F366-4C47-B40F-6B7D52ECCDF7}"/>
              </a:ext>
            </a:extLst>
          </p:cNvPr>
          <p:cNvCxnSpPr>
            <a:cxnSpLocks/>
            <a:stCxn id="269" idx="3"/>
            <a:endCxn id="280" idx="0"/>
          </p:cNvCxnSpPr>
          <p:nvPr/>
        </p:nvCxnSpPr>
        <p:spPr>
          <a:xfrm>
            <a:off x="11361255" y="3367824"/>
            <a:ext cx="495805" cy="388304"/>
          </a:xfrm>
          <a:prstGeom prst="bentConnector2">
            <a:avLst/>
          </a:prstGeom>
          <a:ln w="190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9" name="Group 278">
            <a:extLst>
              <a:ext uri="{FF2B5EF4-FFF2-40B4-BE49-F238E27FC236}">
                <a16:creationId xmlns:a16="http://schemas.microsoft.com/office/drawing/2014/main" id="{09809AA1-4A7D-46F0-B188-9D9354E2CE6E}"/>
              </a:ext>
            </a:extLst>
          </p:cNvPr>
          <p:cNvGrpSpPr/>
          <p:nvPr/>
        </p:nvGrpSpPr>
        <p:grpSpPr>
          <a:xfrm>
            <a:off x="11595265" y="3756129"/>
            <a:ext cx="492443" cy="2453294"/>
            <a:chOff x="4374030" y="8254264"/>
            <a:chExt cx="722250" cy="3012287"/>
          </a:xfrm>
        </p:grpSpPr>
        <p:sp>
          <p:nvSpPr>
            <p:cNvPr id="280" name="Rectangle 279">
              <a:extLst>
                <a:ext uri="{FF2B5EF4-FFF2-40B4-BE49-F238E27FC236}">
                  <a16:creationId xmlns:a16="http://schemas.microsoft.com/office/drawing/2014/main" id="{371A3BAF-AECB-492C-AE27-AB632FC54B47}"/>
                </a:ext>
              </a:extLst>
            </p:cNvPr>
            <p:cNvSpPr/>
            <p:nvPr/>
          </p:nvSpPr>
          <p:spPr bwMode="auto">
            <a:xfrm>
              <a:off x="4482030" y="8254264"/>
              <a:ext cx="551935" cy="273513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81" name="TextBox 280">
              <a:extLst>
                <a:ext uri="{FF2B5EF4-FFF2-40B4-BE49-F238E27FC236}">
                  <a16:creationId xmlns:a16="http://schemas.microsoft.com/office/drawing/2014/main" id="{3EC530DD-AF33-439D-BC33-5F33EC703F5E}"/>
                </a:ext>
              </a:extLst>
            </p:cNvPr>
            <p:cNvSpPr txBox="1"/>
            <p:nvPr/>
          </p:nvSpPr>
          <p:spPr>
            <a:xfrm rot="5400000">
              <a:off x="3488038" y="9658309"/>
              <a:ext cx="2494234" cy="722250"/>
            </a:xfrm>
            <a:prstGeom prst="rect">
              <a:avLst/>
            </a:prstGeom>
            <a:noFill/>
          </p:spPr>
          <p:txBody>
            <a:bodyPr wrap="square" lIns="0" tIns="0" rIns="0" bIns="0" rtlCol="0" anchor="ctr">
              <a:spAutoFit/>
            </a:bodyPr>
            <a:lstStyle/>
            <a:p>
              <a:pPr defTabSz="914396"/>
              <a:endParaRPr lang="en-US" sz="800" b="1" dirty="0">
                <a:solidFill>
                  <a:srgbClr val="000000"/>
                </a:solidFill>
                <a:latin typeface="Segoe UI"/>
              </a:endParaRPr>
            </a:p>
            <a:p>
              <a:pPr defTabSz="914396"/>
              <a:r>
                <a:rPr lang="en-US" sz="800" dirty="0">
                  <a:solidFill>
                    <a:srgbClr val="000000"/>
                  </a:solidFill>
                  <a:latin typeface="Segoe UI"/>
                </a:rPr>
                <a:t>Clinical Data Access</a:t>
              </a:r>
            </a:p>
            <a:p>
              <a:pPr defTabSz="914396"/>
              <a:r>
                <a:rPr lang="en-US" sz="800" b="1" dirty="0">
                  <a:solidFill>
                    <a:srgbClr val="000000"/>
                  </a:solidFill>
                  <a:latin typeface="Segoe UI"/>
                </a:rPr>
                <a:t>Microsoft Azure FHIR PQ Connector</a:t>
              </a:r>
              <a:br>
                <a:rPr lang="en-US" sz="800" b="1" dirty="0">
                  <a:solidFill>
                    <a:srgbClr val="000000"/>
                  </a:solidFill>
                  <a:latin typeface="Segoe UI"/>
                </a:rPr>
              </a:br>
              <a:endParaRPr lang="en-US" sz="800" b="1" dirty="0">
                <a:solidFill>
                  <a:srgbClr val="000000"/>
                </a:solidFill>
                <a:latin typeface="Segoe UI"/>
              </a:endParaRPr>
            </a:p>
          </p:txBody>
        </p:sp>
      </p:grpSp>
      <p:cxnSp>
        <p:nvCxnSpPr>
          <p:cNvPr id="286" name="Straight Arrow Connector 285">
            <a:extLst>
              <a:ext uri="{FF2B5EF4-FFF2-40B4-BE49-F238E27FC236}">
                <a16:creationId xmlns:a16="http://schemas.microsoft.com/office/drawing/2014/main" id="{2D24CEE9-BAB4-431E-867A-C93AE36A7045}"/>
              </a:ext>
            </a:extLst>
          </p:cNvPr>
          <p:cNvCxnSpPr>
            <a:cxnSpLocks/>
            <a:stCxn id="391" idx="3"/>
          </p:cNvCxnSpPr>
          <p:nvPr/>
        </p:nvCxnSpPr>
        <p:spPr>
          <a:xfrm flipV="1">
            <a:off x="11361266" y="5760368"/>
            <a:ext cx="307634" cy="1"/>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88" name="Graphic 187">
            <a:extLst>
              <a:ext uri="{FF2B5EF4-FFF2-40B4-BE49-F238E27FC236}">
                <a16:creationId xmlns:a16="http://schemas.microsoft.com/office/drawing/2014/main" id="{27A88D44-A876-440A-8286-58F066C0BBE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736727" y="3886135"/>
            <a:ext cx="209516" cy="209512"/>
          </a:xfrm>
          <a:prstGeom prst="rect">
            <a:avLst/>
          </a:prstGeom>
        </p:spPr>
      </p:pic>
      <p:cxnSp>
        <p:nvCxnSpPr>
          <p:cNvPr id="294" name="Straight Arrow Connector 293">
            <a:extLst>
              <a:ext uri="{FF2B5EF4-FFF2-40B4-BE49-F238E27FC236}">
                <a16:creationId xmlns:a16="http://schemas.microsoft.com/office/drawing/2014/main" id="{FC1590B3-2F78-4953-ACC7-DD7A3672B189}"/>
              </a:ext>
            </a:extLst>
          </p:cNvPr>
          <p:cNvCxnSpPr>
            <a:cxnSpLocks/>
          </p:cNvCxnSpPr>
          <p:nvPr/>
        </p:nvCxnSpPr>
        <p:spPr>
          <a:xfrm rot="5460000" flipH="1" flipV="1">
            <a:off x="2860180" y="5074944"/>
            <a:ext cx="3707" cy="17640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CE21CC4-B954-4DA7-9778-33C319B6CF1E}"/>
              </a:ext>
            </a:extLst>
          </p:cNvPr>
          <p:cNvGrpSpPr/>
          <p:nvPr/>
        </p:nvGrpSpPr>
        <p:grpSpPr>
          <a:xfrm>
            <a:off x="6285459" y="1174777"/>
            <a:ext cx="1083705" cy="591956"/>
            <a:chOff x="9218673" y="1723007"/>
            <a:chExt cx="1589434" cy="868202"/>
          </a:xfrm>
        </p:grpSpPr>
        <p:grpSp>
          <p:nvGrpSpPr>
            <p:cNvPr id="15" name="Group 14">
              <a:extLst>
                <a:ext uri="{FF2B5EF4-FFF2-40B4-BE49-F238E27FC236}">
                  <a16:creationId xmlns:a16="http://schemas.microsoft.com/office/drawing/2014/main" id="{0AA17F71-7896-45C9-B2C6-30E8E4DB05B7}"/>
                </a:ext>
              </a:extLst>
            </p:cNvPr>
            <p:cNvGrpSpPr/>
            <p:nvPr/>
          </p:nvGrpSpPr>
          <p:grpSpPr>
            <a:xfrm>
              <a:off x="9218673" y="1723007"/>
              <a:ext cx="1589434" cy="868202"/>
              <a:chOff x="9218673" y="1723007"/>
              <a:chExt cx="1589434" cy="868202"/>
            </a:xfrm>
          </p:grpSpPr>
          <p:grpSp>
            <p:nvGrpSpPr>
              <p:cNvPr id="71" name="Group 70">
                <a:extLst>
                  <a:ext uri="{FF2B5EF4-FFF2-40B4-BE49-F238E27FC236}">
                    <a16:creationId xmlns:a16="http://schemas.microsoft.com/office/drawing/2014/main" id="{60F9FE44-563E-4080-8D60-151772FB7FD1}"/>
                  </a:ext>
                </a:extLst>
              </p:cNvPr>
              <p:cNvGrpSpPr/>
              <p:nvPr/>
            </p:nvGrpSpPr>
            <p:grpSpPr>
              <a:xfrm>
                <a:off x="9218673" y="1723007"/>
                <a:ext cx="1589434" cy="868202"/>
                <a:chOff x="9794224" y="1660056"/>
                <a:chExt cx="1589434" cy="868202"/>
              </a:xfrm>
            </p:grpSpPr>
            <p:sp>
              <p:nvSpPr>
                <p:cNvPr id="397" name="Rectangle 396">
                  <a:extLst>
                    <a:ext uri="{FF2B5EF4-FFF2-40B4-BE49-F238E27FC236}">
                      <a16:creationId xmlns:a16="http://schemas.microsoft.com/office/drawing/2014/main" id="{31D9C653-6ADE-4555-AF70-9213B970741E}"/>
                    </a:ext>
                  </a:extLst>
                </p:cNvPr>
                <p:cNvSpPr>
                  <a:spLocks noChangeAspect="1"/>
                </p:cNvSpPr>
                <p:nvPr/>
              </p:nvSpPr>
              <p:spPr bwMode="auto">
                <a:xfrm>
                  <a:off x="9794224" y="1660056"/>
                  <a:ext cx="1589434" cy="868202"/>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1" name="TextBox 490">
                  <a:extLst>
                    <a:ext uri="{FF2B5EF4-FFF2-40B4-BE49-F238E27FC236}">
                      <a16:creationId xmlns:a16="http://schemas.microsoft.com/office/drawing/2014/main" id="{6502FA19-5163-4256-98C4-31D71A2F1312}"/>
                    </a:ext>
                  </a:extLst>
                </p:cNvPr>
                <p:cNvSpPr txBox="1"/>
                <p:nvPr/>
              </p:nvSpPr>
              <p:spPr>
                <a:xfrm>
                  <a:off x="10565980" y="2263798"/>
                  <a:ext cx="767155"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Mobile</a:t>
                  </a:r>
                </a:p>
              </p:txBody>
            </p:sp>
            <p:grpSp>
              <p:nvGrpSpPr>
                <p:cNvPr id="493" name="Group 492">
                  <a:extLst>
                    <a:ext uri="{FF2B5EF4-FFF2-40B4-BE49-F238E27FC236}">
                      <a16:creationId xmlns:a16="http://schemas.microsoft.com/office/drawing/2014/main" id="{7CEEDEB7-17EE-4472-AC4A-D8ED9FB39091}"/>
                    </a:ext>
                  </a:extLst>
                </p:cNvPr>
                <p:cNvGrpSpPr/>
                <p:nvPr/>
              </p:nvGrpSpPr>
              <p:grpSpPr>
                <a:xfrm>
                  <a:off x="10846173" y="1826505"/>
                  <a:ext cx="206768" cy="344555"/>
                  <a:chOff x="6396444" y="1060769"/>
                  <a:chExt cx="173876" cy="289745"/>
                </a:xfrm>
              </p:grpSpPr>
              <p:sp>
                <p:nvSpPr>
                  <p:cNvPr id="492" name="Rectangle 491">
                    <a:extLst>
                      <a:ext uri="{FF2B5EF4-FFF2-40B4-BE49-F238E27FC236}">
                        <a16:creationId xmlns:a16="http://schemas.microsoft.com/office/drawing/2014/main" id="{54BC827D-8752-42BD-A962-A84D203A7AE9}"/>
                      </a:ext>
                    </a:extLst>
                  </p:cNvPr>
                  <p:cNvSpPr/>
                  <p:nvPr/>
                </p:nvSpPr>
                <p:spPr bwMode="auto">
                  <a:xfrm>
                    <a:off x="6396444" y="1062442"/>
                    <a:ext cx="173876" cy="28761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400" name="CellPhone_E8EA" title="Icon of a cellphone">
                    <a:extLst>
                      <a:ext uri="{FF2B5EF4-FFF2-40B4-BE49-F238E27FC236}">
                        <a16:creationId xmlns:a16="http://schemas.microsoft.com/office/drawing/2014/main" id="{733C564C-977C-485E-9C2E-BE47BFA4E854}"/>
                      </a:ext>
                    </a:extLst>
                  </p:cNvPr>
                  <p:cNvSpPr>
                    <a:spLocks noChangeAspect="1" noEditPoints="1"/>
                  </p:cNvSpPr>
                  <p:nvPr/>
                </p:nvSpPr>
                <p:spPr bwMode="auto">
                  <a:xfrm>
                    <a:off x="6396444" y="1060769"/>
                    <a:ext cx="173876" cy="28974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914396"/>
                    <a:endParaRPr lang="en-US" sz="882">
                      <a:gradFill>
                        <a:gsLst>
                          <a:gs pos="0">
                            <a:srgbClr val="505050"/>
                          </a:gs>
                          <a:gs pos="100000">
                            <a:srgbClr val="505050"/>
                          </a:gs>
                        </a:gsLst>
                      </a:gradFill>
                      <a:latin typeface="Segoe UI"/>
                    </a:endParaRPr>
                  </a:p>
                </p:txBody>
              </p:sp>
            </p:grpSp>
          </p:grpSp>
          <p:grpSp>
            <p:nvGrpSpPr>
              <p:cNvPr id="10" name="Group 9">
                <a:extLst>
                  <a:ext uri="{FF2B5EF4-FFF2-40B4-BE49-F238E27FC236}">
                    <a16:creationId xmlns:a16="http://schemas.microsoft.com/office/drawing/2014/main" id="{8CDBDD07-B6C5-40FF-9731-3C6B67F30B6C}"/>
                  </a:ext>
                </a:extLst>
              </p:cNvPr>
              <p:cNvGrpSpPr/>
              <p:nvPr/>
            </p:nvGrpSpPr>
            <p:grpSpPr>
              <a:xfrm>
                <a:off x="9369630" y="1928300"/>
                <a:ext cx="767155" cy="572141"/>
                <a:chOff x="11094797" y="1837476"/>
                <a:chExt cx="767155" cy="572141"/>
              </a:xfrm>
            </p:grpSpPr>
            <p:sp>
              <p:nvSpPr>
                <p:cNvPr id="143" name="TextBox 142">
                  <a:extLst>
                    <a:ext uri="{FF2B5EF4-FFF2-40B4-BE49-F238E27FC236}">
                      <a16:creationId xmlns:a16="http://schemas.microsoft.com/office/drawing/2014/main" id="{9E5F376E-120C-4CB4-A4F0-DF0D4711CE9E}"/>
                    </a:ext>
                  </a:extLst>
                </p:cNvPr>
                <p:cNvSpPr txBox="1"/>
                <p:nvPr/>
              </p:nvSpPr>
              <p:spPr>
                <a:xfrm>
                  <a:off x="11094797" y="2229054"/>
                  <a:ext cx="767155"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Desktop</a:t>
                  </a:r>
                </a:p>
              </p:txBody>
            </p:sp>
            <p:sp>
              <p:nvSpPr>
                <p:cNvPr id="145" name="Rectangle 144">
                  <a:extLst>
                    <a:ext uri="{FF2B5EF4-FFF2-40B4-BE49-F238E27FC236}">
                      <a16:creationId xmlns:a16="http://schemas.microsoft.com/office/drawing/2014/main" id="{FA63E217-135C-4357-B588-3E329E41FE56}"/>
                    </a:ext>
                  </a:extLst>
                </p:cNvPr>
                <p:cNvSpPr/>
                <p:nvPr/>
              </p:nvSpPr>
              <p:spPr bwMode="auto">
                <a:xfrm>
                  <a:off x="11285754" y="1837476"/>
                  <a:ext cx="385240" cy="23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grpSp>
        <p:sp>
          <p:nvSpPr>
            <p:cNvPr id="16" name="monitor" title="Icon of a monitor">
              <a:extLst>
                <a:ext uri="{FF2B5EF4-FFF2-40B4-BE49-F238E27FC236}">
                  <a16:creationId xmlns:a16="http://schemas.microsoft.com/office/drawing/2014/main" id="{EA7EA049-4829-4285-8DC3-EF3E6F7762AD}"/>
                </a:ext>
              </a:extLst>
            </p:cNvPr>
            <p:cNvSpPr>
              <a:spLocks noChangeAspect="1" noEditPoints="1"/>
            </p:cNvSpPr>
            <p:nvPr/>
          </p:nvSpPr>
          <p:spPr bwMode="auto">
            <a:xfrm>
              <a:off x="9543468" y="1937869"/>
              <a:ext cx="389711" cy="29867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grpSp>
      <p:grpSp>
        <p:nvGrpSpPr>
          <p:cNvPr id="22" name="Group 21">
            <a:extLst>
              <a:ext uri="{FF2B5EF4-FFF2-40B4-BE49-F238E27FC236}">
                <a16:creationId xmlns:a16="http://schemas.microsoft.com/office/drawing/2014/main" id="{05046DFC-A879-4A9B-8CA6-D4F0AF0964B7}"/>
              </a:ext>
            </a:extLst>
          </p:cNvPr>
          <p:cNvGrpSpPr/>
          <p:nvPr/>
        </p:nvGrpSpPr>
        <p:grpSpPr>
          <a:xfrm>
            <a:off x="8287058" y="846117"/>
            <a:ext cx="2266485" cy="1410403"/>
            <a:chOff x="12127848" y="1240971"/>
            <a:chExt cx="3324178" cy="2068591"/>
          </a:xfrm>
        </p:grpSpPr>
        <p:grpSp>
          <p:nvGrpSpPr>
            <p:cNvPr id="512" name="Group 511">
              <a:extLst>
                <a:ext uri="{FF2B5EF4-FFF2-40B4-BE49-F238E27FC236}">
                  <a16:creationId xmlns:a16="http://schemas.microsoft.com/office/drawing/2014/main" id="{9DB8A715-9119-40E9-A6B5-BE64CE346073}"/>
                </a:ext>
              </a:extLst>
            </p:cNvPr>
            <p:cNvGrpSpPr/>
            <p:nvPr/>
          </p:nvGrpSpPr>
          <p:grpSpPr>
            <a:xfrm>
              <a:off x="12132382" y="2441360"/>
              <a:ext cx="3319644" cy="868202"/>
              <a:chOff x="8722834" y="1231707"/>
              <a:chExt cx="2108660" cy="591956"/>
            </a:xfrm>
            <a:effectLst>
              <a:outerShdw blurRad="76200" dist="38100" dir="5400000" algn="t" rotWithShape="0">
                <a:prstClr val="black">
                  <a:alpha val="10000"/>
                </a:prstClr>
              </a:outerShdw>
            </a:effectLst>
          </p:grpSpPr>
          <p:sp>
            <p:nvSpPr>
              <p:cNvPr id="501" name="Rectangle 500">
                <a:extLst>
                  <a:ext uri="{FF2B5EF4-FFF2-40B4-BE49-F238E27FC236}">
                    <a16:creationId xmlns:a16="http://schemas.microsoft.com/office/drawing/2014/main" id="{524882C7-9017-4AB6-97AF-4F5296D829DC}"/>
                  </a:ext>
                </a:extLst>
              </p:cNvPr>
              <p:cNvSpPr>
                <a:spLocks noChangeAspect="1"/>
              </p:cNvSpPr>
              <p:nvPr/>
            </p:nvSpPr>
            <p:spPr bwMode="auto">
              <a:xfrm>
                <a:off x="8722834" y="1231707"/>
                <a:ext cx="2108660" cy="591956"/>
              </a:xfrm>
              <a:prstGeom prst="rect">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2" name="TextBox 501">
                <a:extLst>
                  <a:ext uri="{FF2B5EF4-FFF2-40B4-BE49-F238E27FC236}">
                    <a16:creationId xmlns:a16="http://schemas.microsoft.com/office/drawing/2014/main" id="{D6517788-6DEB-46F9-BB4F-BA98693751B7}"/>
                  </a:ext>
                </a:extLst>
              </p:cNvPr>
              <p:cNvSpPr txBox="1"/>
              <p:nvPr/>
            </p:nvSpPr>
            <p:spPr>
              <a:xfrm>
                <a:off x="8757282" y="1633823"/>
                <a:ext cx="523060" cy="123111"/>
              </a:xfrm>
              <a:prstGeom prst="rect">
                <a:avLst/>
              </a:prstGeom>
              <a:noFill/>
            </p:spPr>
            <p:txBody>
              <a:bodyPr wrap="square" lIns="0" tIns="0" rIns="0" bIns="0" rtlCol="0">
                <a:spAutoFit/>
              </a:bodyPr>
              <a:lstStyle/>
              <a:p>
                <a:pPr algn="ctr" defTabSz="914396"/>
                <a:r>
                  <a:rPr lang="en-US" sz="800">
                    <a:solidFill>
                      <a:srgbClr val="000000"/>
                    </a:solidFill>
                    <a:latin typeface="Segoe UI"/>
                  </a:rPr>
                  <a:t>Browser</a:t>
                </a:r>
              </a:p>
            </p:txBody>
          </p:sp>
          <p:sp>
            <p:nvSpPr>
              <p:cNvPr id="504" name="Rectangle 503">
                <a:extLst>
                  <a:ext uri="{FF2B5EF4-FFF2-40B4-BE49-F238E27FC236}">
                    <a16:creationId xmlns:a16="http://schemas.microsoft.com/office/drawing/2014/main" id="{834EEDB1-72B4-4FE7-9F0E-47041EC710D5}"/>
                  </a:ext>
                </a:extLst>
              </p:cNvPr>
              <p:cNvSpPr/>
              <p:nvPr/>
            </p:nvSpPr>
            <p:spPr bwMode="auto">
              <a:xfrm>
                <a:off x="8887480" y="1366838"/>
                <a:ext cx="233453" cy="1419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sp>
          <p:nvSpPr>
            <p:cNvPr id="405" name="monitor" title="Icon of a monitor">
              <a:extLst>
                <a:ext uri="{FF2B5EF4-FFF2-40B4-BE49-F238E27FC236}">
                  <a16:creationId xmlns:a16="http://schemas.microsoft.com/office/drawing/2014/main" id="{85F9D41C-C685-44B3-9F20-FF3556AE0CEE}"/>
                </a:ext>
              </a:extLst>
            </p:cNvPr>
            <p:cNvSpPr>
              <a:spLocks noChangeAspect="1" noEditPoints="1"/>
            </p:cNvSpPr>
            <p:nvPr/>
          </p:nvSpPr>
          <p:spPr bwMode="auto">
            <a:xfrm>
              <a:off x="12373865" y="2632614"/>
              <a:ext cx="385241" cy="29524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2700" cap="sq">
              <a:solidFill>
                <a:schemeClr val="accent6">
                  <a:lumMod val="50000"/>
                </a:schemeClr>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gradFill>
                  <a:gsLst>
                    <a:gs pos="0">
                      <a:srgbClr val="505050"/>
                    </a:gs>
                    <a:gs pos="100000">
                      <a:srgbClr val="505050"/>
                    </a:gs>
                  </a:gsLst>
                </a:gradFill>
                <a:latin typeface="Segoe UI"/>
              </a:endParaRPr>
            </a:p>
          </p:txBody>
        </p:sp>
        <p:cxnSp>
          <p:nvCxnSpPr>
            <p:cNvPr id="527" name="Straight Arrow Connector 526">
              <a:extLst>
                <a:ext uri="{FF2B5EF4-FFF2-40B4-BE49-F238E27FC236}">
                  <a16:creationId xmlns:a16="http://schemas.microsoft.com/office/drawing/2014/main" id="{BB733F12-CDF8-468E-800A-869D55D17F4C}"/>
                </a:ext>
              </a:extLst>
            </p:cNvPr>
            <p:cNvCxnSpPr>
              <a:cxnSpLocks/>
            </p:cNvCxnSpPr>
            <p:nvPr/>
          </p:nvCxnSpPr>
          <p:spPr>
            <a:xfrm flipV="1">
              <a:off x="12566486" y="2113699"/>
              <a:ext cx="0" cy="309550"/>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0013BE22-92DB-42BA-9478-5C8B5B847F3D}"/>
                </a:ext>
              </a:extLst>
            </p:cNvPr>
            <p:cNvGrpSpPr/>
            <p:nvPr/>
          </p:nvGrpSpPr>
          <p:grpSpPr>
            <a:xfrm>
              <a:off x="12127848" y="1240971"/>
              <a:ext cx="877275" cy="877275"/>
              <a:chOff x="8436629" y="405637"/>
              <a:chExt cx="598142" cy="598142"/>
            </a:xfrm>
          </p:grpSpPr>
          <p:sp>
            <p:nvSpPr>
              <p:cNvPr id="613" name="Oval 612">
                <a:extLst>
                  <a:ext uri="{FF2B5EF4-FFF2-40B4-BE49-F238E27FC236}">
                    <a16:creationId xmlns:a16="http://schemas.microsoft.com/office/drawing/2014/main" id="{B8291734-17D4-490B-AD3C-4BB44A80AD59}"/>
                  </a:ext>
                </a:extLst>
              </p:cNvPr>
              <p:cNvSpPr/>
              <p:nvPr/>
            </p:nvSpPr>
            <p:spPr bwMode="auto">
              <a:xfrm>
                <a:off x="8436629" y="405637"/>
                <a:ext cx="598142" cy="598142"/>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569" name="Group 568">
                <a:extLst>
                  <a:ext uri="{FF2B5EF4-FFF2-40B4-BE49-F238E27FC236}">
                    <a16:creationId xmlns:a16="http://schemas.microsoft.com/office/drawing/2014/main" id="{7ABB92D7-FA22-4FA4-A7CC-E1D23E86B7D1}"/>
                  </a:ext>
                </a:extLst>
              </p:cNvPr>
              <p:cNvGrpSpPr/>
              <p:nvPr/>
            </p:nvGrpSpPr>
            <p:grpSpPr>
              <a:xfrm>
                <a:off x="8472977" y="518051"/>
                <a:ext cx="523060" cy="341842"/>
                <a:chOff x="6497393" y="518508"/>
                <a:chExt cx="523060" cy="341842"/>
              </a:xfrm>
              <a:effectLst>
                <a:outerShdw blurRad="76200" dist="38100" dir="5400000" algn="t" rotWithShape="0">
                  <a:prstClr val="black">
                    <a:alpha val="10000"/>
                  </a:prstClr>
                </a:outerShdw>
              </a:effectLst>
            </p:grpSpPr>
            <p:sp>
              <p:nvSpPr>
                <p:cNvPr id="571" name="people_4" title="Icon of a person">
                  <a:extLst>
                    <a:ext uri="{FF2B5EF4-FFF2-40B4-BE49-F238E27FC236}">
                      <a16:creationId xmlns:a16="http://schemas.microsoft.com/office/drawing/2014/main" id="{542DCD31-AB26-4C4C-B71A-AE5D662DEAFB}"/>
                    </a:ext>
                  </a:extLst>
                </p:cNvPr>
                <p:cNvSpPr>
                  <a:spLocks noChangeAspect="1" noEditPoints="1"/>
                </p:cNvSpPr>
                <p:nvPr/>
              </p:nvSpPr>
              <p:spPr bwMode="auto">
                <a:xfrm>
                  <a:off x="6679550" y="51850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572" name="TextBox 571">
                  <a:extLst>
                    <a:ext uri="{FF2B5EF4-FFF2-40B4-BE49-F238E27FC236}">
                      <a16:creationId xmlns:a16="http://schemas.microsoft.com/office/drawing/2014/main" id="{FA477F4B-9E96-4B09-B6A0-68CEBBC5A9B0}"/>
                    </a:ext>
                  </a:extLst>
                </p:cNvPr>
                <p:cNvSpPr txBox="1"/>
                <p:nvPr/>
              </p:nvSpPr>
              <p:spPr>
                <a:xfrm>
                  <a:off x="6497393" y="737239"/>
                  <a:ext cx="523060" cy="123111"/>
                </a:xfrm>
                <a:prstGeom prst="rect">
                  <a:avLst/>
                </a:prstGeom>
                <a:noFill/>
              </p:spPr>
              <p:txBody>
                <a:bodyPr wrap="square" lIns="0" tIns="0" rIns="0" bIns="0" rtlCol="0">
                  <a:spAutoFit/>
                </a:bodyPr>
                <a:lstStyle/>
                <a:p>
                  <a:pPr algn="ctr" defTabSz="914396"/>
                  <a:r>
                    <a:rPr lang="en-US" sz="800">
                      <a:solidFill>
                        <a:srgbClr val="000000"/>
                      </a:solidFill>
                      <a:latin typeface="Segoe UI"/>
                    </a:rPr>
                    <a:t>Provider</a:t>
                  </a:r>
                </a:p>
              </p:txBody>
            </p:sp>
          </p:grpSp>
        </p:grpSp>
        <p:cxnSp>
          <p:nvCxnSpPr>
            <p:cNvPr id="528" name="Straight Arrow Connector 527">
              <a:extLst>
                <a:ext uri="{FF2B5EF4-FFF2-40B4-BE49-F238E27FC236}">
                  <a16:creationId xmlns:a16="http://schemas.microsoft.com/office/drawing/2014/main" id="{034A0870-C4D5-4FA1-A8F5-9C48C99049D0}"/>
                </a:ext>
              </a:extLst>
            </p:cNvPr>
            <p:cNvCxnSpPr>
              <a:cxnSpLocks/>
            </p:cNvCxnSpPr>
            <p:nvPr/>
          </p:nvCxnSpPr>
          <p:spPr>
            <a:xfrm flipV="1">
              <a:off x="14917054" y="2118935"/>
              <a:ext cx="0" cy="304314"/>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296" name="Group 295">
              <a:extLst>
                <a:ext uri="{FF2B5EF4-FFF2-40B4-BE49-F238E27FC236}">
                  <a16:creationId xmlns:a16="http://schemas.microsoft.com/office/drawing/2014/main" id="{5FA9344F-E9F5-4FBF-A54D-93C8DBC8C7A8}"/>
                </a:ext>
              </a:extLst>
            </p:cNvPr>
            <p:cNvGrpSpPr/>
            <p:nvPr/>
          </p:nvGrpSpPr>
          <p:grpSpPr>
            <a:xfrm>
              <a:off x="14478416" y="1253660"/>
              <a:ext cx="877275" cy="877275"/>
              <a:chOff x="8436629" y="405637"/>
              <a:chExt cx="598142" cy="598142"/>
            </a:xfrm>
          </p:grpSpPr>
          <p:sp>
            <p:nvSpPr>
              <p:cNvPr id="297" name="Oval 296">
                <a:extLst>
                  <a:ext uri="{FF2B5EF4-FFF2-40B4-BE49-F238E27FC236}">
                    <a16:creationId xmlns:a16="http://schemas.microsoft.com/office/drawing/2014/main" id="{AB4FBF66-BC3C-4546-AA80-85B4F9F5E192}"/>
                  </a:ext>
                </a:extLst>
              </p:cNvPr>
              <p:cNvSpPr/>
              <p:nvPr/>
            </p:nvSpPr>
            <p:spPr bwMode="auto">
              <a:xfrm>
                <a:off x="8436629" y="405637"/>
                <a:ext cx="598142" cy="598142"/>
              </a:xfrm>
              <a:prstGeom prst="ellipse">
                <a:avLst/>
              </a:prstGeom>
              <a:solidFill>
                <a:schemeClr val="bg1">
                  <a:lumMod val="85000"/>
                </a:schemeClr>
              </a:solidFill>
              <a:ln>
                <a:noFill/>
                <a:headEnd type="none" w="med" len="med"/>
                <a:tailEnd type="none" w="med" len="med"/>
              </a:ln>
              <a:effectLst>
                <a:outerShdw blurRad="508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99C0EC4D-2D2A-4FE5-9C81-79CB0038E093}"/>
                  </a:ext>
                </a:extLst>
              </p:cNvPr>
              <p:cNvGrpSpPr/>
              <p:nvPr/>
            </p:nvGrpSpPr>
            <p:grpSpPr>
              <a:xfrm>
                <a:off x="8472977" y="511176"/>
                <a:ext cx="523060" cy="421203"/>
                <a:chOff x="6497393" y="511633"/>
                <a:chExt cx="523060" cy="421203"/>
              </a:xfrm>
              <a:effectLst>
                <a:outerShdw blurRad="76200" dist="38100" dir="5400000" algn="t" rotWithShape="0">
                  <a:prstClr val="black">
                    <a:alpha val="10000"/>
                  </a:prstClr>
                </a:outerShdw>
              </a:effectLst>
            </p:grpSpPr>
            <p:sp>
              <p:nvSpPr>
                <p:cNvPr id="299" name="people_4" title="Icon of a person">
                  <a:extLst>
                    <a:ext uri="{FF2B5EF4-FFF2-40B4-BE49-F238E27FC236}">
                      <a16:creationId xmlns:a16="http://schemas.microsoft.com/office/drawing/2014/main" id="{B0A2043F-C382-4C3D-9C34-F52DA1FF3801}"/>
                    </a:ext>
                  </a:extLst>
                </p:cNvPr>
                <p:cNvSpPr>
                  <a:spLocks noChangeAspect="1" noEditPoints="1"/>
                </p:cNvSpPr>
                <p:nvPr/>
              </p:nvSpPr>
              <p:spPr bwMode="auto">
                <a:xfrm>
                  <a:off x="6679550" y="511633"/>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300" name="TextBox 299">
                  <a:extLst>
                    <a:ext uri="{FF2B5EF4-FFF2-40B4-BE49-F238E27FC236}">
                      <a16:creationId xmlns:a16="http://schemas.microsoft.com/office/drawing/2014/main" id="{D26D5BDC-339E-4A8C-80CF-687AB33AA2C7}"/>
                    </a:ext>
                  </a:extLst>
                </p:cNvPr>
                <p:cNvSpPr txBox="1"/>
                <p:nvPr/>
              </p:nvSpPr>
              <p:spPr>
                <a:xfrm>
                  <a:off x="6497393" y="717392"/>
                  <a:ext cx="523060" cy="215444"/>
                </a:xfrm>
                <a:prstGeom prst="rect">
                  <a:avLst/>
                </a:prstGeom>
                <a:noFill/>
              </p:spPr>
              <p:txBody>
                <a:bodyPr wrap="square" lIns="0" tIns="0" rIns="0" bIns="0" rtlCol="0">
                  <a:spAutoFit/>
                </a:bodyPr>
                <a:lstStyle/>
                <a:p>
                  <a:pPr algn="ctr" defTabSz="914396"/>
                  <a:r>
                    <a:rPr lang="en-US" sz="700">
                      <a:solidFill>
                        <a:srgbClr val="000000"/>
                      </a:solidFill>
                      <a:latin typeface="Segoe UI"/>
                    </a:rPr>
                    <a:t>Care Manager</a:t>
                  </a:r>
                </a:p>
              </p:txBody>
            </p:sp>
          </p:grpSp>
        </p:grpSp>
        <p:pic>
          <p:nvPicPr>
            <p:cNvPr id="153" name="Picture 152" descr="A picture containing icon&#10;&#10;Description automatically generated">
              <a:extLst>
                <a:ext uri="{FF2B5EF4-FFF2-40B4-BE49-F238E27FC236}">
                  <a16:creationId xmlns:a16="http://schemas.microsoft.com/office/drawing/2014/main" id="{4A37C529-1457-4A84-9805-6541C472C24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540069" y="2547708"/>
              <a:ext cx="484173" cy="637575"/>
            </a:xfrm>
            <a:prstGeom prst="rect">
              <a:avLst/>
            </a:prstGeom>
            <a:effectLst>
              <a:outerShdw blurRad="76200" dist="38100" dir="5400000" algn="t" rotWithShape="0">
                <a:prstClr val="black">
                  <a:alpha val="20000"/>
                </a:prstClr>
              </a:outerShdw>
            </a:effectLst>
          </p:spPr>
        </p:pic>
        <p:sp>
          <p:nvSpPr>
            <p:cNvPr id="154" name="TextBox 153">
              <a:extLst>
                <a:ext uri="{FF2B5EF4-FFF2-40B4-BE49-F238E27FC236}">
                  <a16:creationId xmlns:a16="http://schemas.microsoft.com/office/drawing/2014/main" id="{EFC8BCBA-F16F-4F88-AA7E-60FA7957328D}"/>
                </a:ext>
              </a:extLst>
            </p:cNvPr>
            <p:cNvSpPr txBox="1"/>
            <p:nvPr/>
          </p:nvSpPr>
          <p:spPr>
            <a:xfrm>
              <a:off x="13380480" y="3038610"/>
              <a:ext cx="823450"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Teams</a:t>
              </a:r>
            </a:p>
          </p:txBody>
        </p:sp>
        <p:pic>
          <p:nvPicPr>
            <p:cNvPr id="155" name="Picture 154" descr="Icon&#10;&#10;Description automatically generated">
              <a:extLst>
                <a:ext uri="{FF2B5EF4-FFF2-40B4-BE49-F238E27FC236}">
                  <a16:creationId xmlns:a16="http://schemas.microsoft.com/office/drawing/2014/main" id="{5D9C9400-15BF-49F6-AED4-34BE0E1C440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654741" y="2721136"/>
              <a:ext cx="304084" cy="304081"/>
            </a:xfrm>
            <a:prstGeom prst="rect">
              <a:avLst/>
            </a:prstGeom>
            <a:effectLst>
              <a:outerShdw blurRad="76200" dist="38100" dir="5400000" algn="t" rotWithShape="0">
                <a:prstClr val="black">
                  <a:alpha val="10000"/>
                </a:prstClr>
              </a:outerShdw>
            </a:effectLst>
          </p:spPr>
        </p:pic>
        <p:sp>
          <p:nvSpPr>
            <p:cNvPr id="156" name="TextBox 155">
              <a:extLst>
                <a:ext uri="{FF2B5EF4-FFF2-40B4-BE49-F238E27FC236}">
                  <a16:creationId xmlns:a16="http://schemas.microsoft.com/office/drawing/2014/main" id="{B00860B8-1D70-472F-B930-277E61A09C1F}"/>
                </a:ext>
              </a:extLst>
            </p:cNvPr>
            <p:cNvSpPr txBox="1"/>
            <p:nvPr/>
          </p:nvSpPr>
          <p:spPr>
            <a:xfrm>
              <a:off x="14395059" y="3032019"/>
              <a:ext cx="823450" cy="180563"/>
            </a:xfrm>
            <a:prstGeom prst="rect">
              <a:avLst/>
            </a:prstGeom>
            <a:noFill/>
          </p:spPr>
          <p:txBody>
            <a:bodyPr wrap="square" lIns="0" tIns="0" rIns="0" bIns="0" rtlCol="0">
              <a:spAutoFit/>
            </a:bodyPr>
            <a:lstStyle/>
            <a:p>
              <a:pPr algn="ctr" defTabSz="914396"/>
              <a:r>
                <a:rPr lang="en-US" sz="800">
                  <a:solidFill>
                    <a:srgbClr val="000000"/>
                  </a:solidFill>
                  <a:latin typeface="Segoe UI"/>
                </a:rPr>
                <a:t>Power BI</a:t>
              </a:r>
            </a:p>
          </p:txBody>
        </p:sp>
      </p:grpSp>
      <p:cxnSp>
        <p:nvCxnSpPr>
          <p:cNvPr id="157" name="Straight Arrow Connector 156">
            <a:extLst>
              <a:ext uri="{FF2B5EF4-FFF2-40B4-BE49-F238E27FC236}">
                <a16:creationId xmlns:a16="http://schemas.microsoft.com/office/drawing/2014/main" id="{146AD525-AEDD-482C-9252-69455D737C0A}"/>
              </a:ext>
            </a:extLst>
          </p:cNvPr>
          <p:cNvCxnSpPr>
            <a:cxnSpLocks/>
            <a:stCxn id="149" idx="0"/>
            <a:endCxn id="501" idx="2"/>
          </p:cNvCxnSpPr>
          <p:nvPr/>
        </p:nvCxnSpPr>
        <p:spPr>
          <a:xfrm flipH="1" flipV="1">
            <a:off x="9421847" y="2256520"/>
            <a:ext cx="6463" cy="276180"/>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166" name="Graphic 1">
            <a:extLst>
              <a:ext uri="{FF2B5EF4-FFF2-40B4-BE49-F238E27FC236}">
                <a16:creationId xmlns:a16="http://schemas.microsoft.com/office/drawing/2014/main" id="{3B443E8D-FCBD-4D3C-9471-986853A08B62}"/>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079783" y="3829581"/>
            <a:ext cx="249066" cy="249065"/>
          </a:xfrm>
          <a:prstGeom prst="rect">
            <a:avLst/>
          </a:prstGeom>
        </p:spPr>
      </p:pic>
    </p:spTree>
    <p:extLst>
      <p:ext uri="{BB962C8B-B14F-4D97-AF65-F5344CB8AC3E}">
        <p14:creationId xmlns:p14="http://schemas.microsoft.com/office/powerpoint/2010/main" val="3080340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8485A-005C-4C9B-8891-E5842AED3E94}"/>
              </a:ext>
            </a:extLst>
          </p:cNvPr>
          <p:cNvSpPr>
            <a:spLocks noGrp="1"/>
          </p:cNvSpPr>
          <p:nvPr>
            <p:ph type="title"/>
          </p:nvPr>
        </p:nvSpPr>
        <p:spPr>
          <a:xfrm>
            <a:off x="378012" y="2579648"/>
            <a:ext cx="4776694" cy="553998"/>
          </a:xfrm>
        </p:spPr>
        <p:txBody>
          <a:bodyPr/>
          <a:lstStyle/>
          <a:p>
            <a:r>
              <a:rPr lang="en-US" dirty="0"/>
              <a:t>Defining the User Story</a:t>
            </a:r>
          </a:p>
        </p:txBody>
      </p:sp>
      <p:sp>
        <p:nvSpPr>
          <p:cNvPr id="3" name="Text Placeholder 2">
            <a:extLst>
              <a:ext uri="{FF2B5EF4-FFF2-40B4-BE49-F238E27FC236}">
                <a16:creationId xmlns:a16="http://schemas.microsoft.com/office/drawing/2014/main" id="{2250DE40-5680-40E8-893E-0939C883E881}"/>
              </a:ext>
            </a:extLst>
          </p:cNvPr>
          <p:cNvSpPr>
            <a:spLocks noGrp="1"/>
          </p:cNvSpPr>
          <p:nvPr>
            <p:ph type="body" sz="quarter" idx="10"/>
          </p:nvPr>
        </p:nvSpPr>
        <p:spPr>
          <a:xfrm>
            <a:off x="378012" y="3535541"/>
            <a:ext cx="4543612" cy="677108"/>
          </a:xfrm>
        </p:spPr>
        <p:txBody>
          <a:bodyPr/>
          <a:lstStyle/>
          <a:p>
            <a:r>
              <a:rPr lang="en-US" dirty="0"/>
              <a:t>A single Patient Outreach User Story</a:t>
            </a:r>
          </a:p>
        </p:txBody>
      </p:sp>
    </p:spTree>
    <p:extLst>
      <p:ext uri="{BB962C8B-B14F-4D97-AF65-F5344CB8AC3E}">
        <p14:creationId xmlns:p14="http://schemas.microsoft.com/office/powerpoint/2010/main" val="24661449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377F-F323-4DFE-9326-358B3AA102FE}"/>
              </a:ext>
            </a:extLst>
          </p:cNvPr>
          <p:cNvSpPr>
            <a:spLocks noGrp="1"/>
          </p:cNvSpPr>
          <p:nvPr>
            <p:ph type="title"/>
          </p:nvPr>
        </p:nvSpPr>
        <p:spPr>
          <a:xfrm>
            <a:off x="588263" y="2967334"/>
            <a:ext cx="3182621" cy="923330"/>
          </a:xfrm>
        </p:spPr>
        <p:txBody>
          <a:bodyPr/>
          <a:lstStyle/>
          <a:p>
            <a:r>
              <a:rPr lang="en-US" dirty="0"/>
              <a:t>User Story</a:t>
            </a:r>
            <a:br>
              <a:rPr lang="en-US" dirty="0"/>
            </a:br>
            <a:r>
              <a:rPr lang="en-US" sz="2400" i="1" dirty="0">
                <a:latin typeface="+mn-lt"/>
              </a:rPr>
              <a:t>(summary)</a:t>
            </a:r>
            <a:endParaRPr lang="en-US" i="1" dirty="0">
              <a:latin typeface="+mn-lt"/>
            </a:endParaRPr>
          </a:p>
        </p:txBody>
      </p:sp>
      <p:sp>
        <p:nvSpPr>
          <p:cNvPr id="3" name="Text Placeholder 2">
            <a:extLst>
              <a:ext uri="{FF2B5EF4-FFF2-40B4-BE49-F238E27FC236}">
                <a16:creationId xmlns:a16="http://schemas.microsoft.com/office/drawing/2014/main" id="{22006720-ED73-4363-99E1-DD710FF5C31D}"/>
              </a:ext>
            </a:extLst>
          </p:cNvPr>
          <p:cNvSpPr>
            <a:spLocks noGrp="1"/>
          </p:cNvSpPr>
          <p:nvPr>
            <p:ph type="body" sz="quarter" idx="10"/>
          </p:nvPr>
        </p:nvSpPr>
        <p:spPr>
          <a:xfrm>
            <a:off x="5008563" y="1896275"/>
            <a:ext cx="6599409" cy="3065455"/>
          </a:xfrm>
        </p:spPr>
        <p:txBody>
          <a:bodyPr/>
          <a:lstStyle/>
          <a:p>
            <a:r>
              <a:rPr lang="en-US" dirty="0"/>
              <a:t>As a Patient Engagement manager…</a:t>
            </a:r>
          </a:p>
          <a:p>
            <a:r>
              <a:rPr lang="en-US" dirty="0"/>
              <a:t>I want an automated process to identify patients who often miss appointments, and inform them of Virtual Visit options</a:t>
            </a:r>
          </a:p>
          <a:p>
            <a:r>
              <a:rPr lang="en-US" dirty="0"/>
              <a:t>…so that I can improve access to care for those patients</a:t>
            </a:r>
          </a:p>
        </p:txBody>
      </p:sp>
      <p:sp>
        <p:nvSpPr>
          <p:cNvPr id="4" name="TextBox 3">
            <a:extLst>
              <a:ext uri="{FF2B5EF4-FFF2-40B4-BE49-F238E27FC236}">
                <a16:creationId xmlns:a16="http://schemas.microsoft.com/office/drawing/2014/main" id="{E2510175-108E-4F7D-9E30-648282D94603}"/>
              </a:ext>
            </a:extLst>
          </p:cNvPr>
          <p:cNvSpPr txBox="1"/>
          <p:nvPr/>
        </p:nvSpPr>
        <p:spPr>
          <a:xfrm>
            <a:off x="168166" y="6127531"/>
            <a:ext cx="11887200" cy="615553"/>
          </a:xfrm>
          <a:prstGeom prst="rect">
            <a:avLst/>
          </a:prstGeom>
          <a:noFill/>
        </p:spPr>
        <p:txBody>
          <a:bodyPr wrap="square" lIns="0" tIns="0" rIns="0" bIns="0" rtlCol="0">
            <a:spAutoFit/>
          </a:bodyPr>
          <a:lstStyle/>
          <a:p>
            <a:pPr algn="ctr"/>
            <a:r>
              <a:rPr lang="en-US" sz="2000" b="1" i="1" dirty="0">
                <a:gradFill>
                  <a:gsLst>
                    <a:gs pos="2917">
                      <a:schemeClr val="tx1"/>
                    </a:gs>
                    <a:gs pos="30000">
                      <a:schemeClr val="tx1"/>
                    </a:gs>
                  </a:gsLst>
                  <a:lin ang="5400000" scaled="0"/>
                </a:gradFill>
              </a:rPr>
              <a:t>A description of a feature or function from a user’s perspective</a:t>
            </a:r>
          </a:p>
          <a:p>
            <a:pPr algn="ctr"/>
            <a:r>
              <a:rPr lang="en-US" sz="2000" b="1" i="1" dirty="0">
                <a:gradFill>
                  <a:gsLst>
                    <a:gs pos="2917">
                      <a:schemeClr val="tx1"/>
                    </a:gs>
                    <a:gs pos="30000">
                      <a:schemeClr val="tx1"/>
                    </a:gs>
                  </a:gsLst>
                  <a:lin ang="5400000" scaled="0"/>
                </a:gradFill>
              </a:rPr>
              <a:t>Who</a:t>
            </a:r>
            <a:r>
              <a:rPr lang="en-US" sz="2000" i="1" dirty="0">
                <a:gradFill>
                  <a:gsLst>
                    <a:gs pos="2917">
                      <a:schemeClr val="tx1"/>
                    </a:gs>
                    <a:gs pos="30000">
                      <a:schemeClr val="tx1"/>
                    </a:gs>
                  </a:gsLst>
                  <a:lin ang="5400000" scaled="0"/>
                </a:gradFill>
              </a:rPr>
              <a:t> (User Role), </a:t>
            </a:r>
            <a:r>
              <a:rPr lang="en-US" sz="2000" b="1" i="1" dirty="0">
                <a:gradFill>
                  <a:gsLst>
                    <a:gs pos="2917">
                      <a:schemeClr val="tx1"/>
                    </a:gs>
                    <a:gs pos="30000">
                      <a:schemeClr val="tx1"/>
                    </a:gs>
                  </a:gsLst>
                  <a:lin ang="5400000" scaled="0"/>
                </a:gradFill>
              </a:rPr>
              <a:t>What</a:t>
            </a:r>
            <a:r>
              <a:rPr lang="en-US" sz="2000" i="1" dirty="0">
                <a:gradFill>
                  <a:gsLst>
                    <a:gs pos="2917">
                      <a:schemeClr val="tx1"/>
                    </a:gs>
                    <a:gs pos="30000">
                      <a:schemeClr val="tx1"/>
                    </a:gs>
                  </a:gsLst>
                  <a:lin ang="5400000" scaled="0"/>
                </a:gradFill>
              </a:rPr>
              <a:t> (Functional Acceptance Criteria), </a:t>
            </a:r>
            <a:r>
              <a:rPr lang="en-US" sz="2000" b="1" i="1" dirty="0">
                <a:gradFill>
                  <a:gsLst>
                    <a:gs pos="2917">
                      <a:schemeClr val="tx1"/>
                    </a:gs>
                    <a:gs pos="30000">
                      <a:schemeClr val="tx1"/>
                    </a:gs>
                  </a:gsLst>
                  <a:lin ang="5400000" scaled="0"/>
                </a:gradFill>
              </a:rPr>
              <a:t>Why</a:t>
            </a:r>
            <a:r>
              <a:rPr lang="en-US" sz="2000" i="1" dirty="0">
                <a:gradFill>
                  <a:gsLst>
                    <a:gs pos="2917">
                      <a:schemeClr val="tx1"/>
                    </a:gs>
                    <a:gs pos="30000">
                      <a:schemeClr val="tx1"/>
                    </a:gs>
                  </a:gsLst>
                  <a:lin ang="5400000" scaled="0"/>
                </a:gradFill>
              </a:rPr>
              <a:t> (Goal or Desired Outcome)</a:t>
            </a:r>
          </a:p>
        </p:txBody>
      </p:sp>
    </p:spTree>
    <p:extLst>
      <p:ext uri="{BB962C8B-B14F-4D97-AF65-F5344CB8AC3E}">
        <p14:creationId xmlns:p14="http://schemas.microsoft.com/office/powerpoint/2010/main" val="7905896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8377F-F323-4DFE-9326-358B3AA102FE}"/>
              </a:ext>
            </a:extLst>
          </p:cNvPr>
          <p:cNvSpPr>
            <a:spLocks noGrp="1"/>
          </p:cNvSpPr>
          <p:nvPr>
            <p:ph type="title"/>
          </p:nvPr>
        </p:nvSpPr>
        <p:spPr>
          <a:xfrm>
            <a:off x="588263" y="2782669"/>
            <a:ext cx="3182621" cy="1292662"/>
          </a:xfrm>
        </p:spPr>
        <p:txBody>
          <a:bodyPr/>
          <a:lstStyle/>
          <a:p>
            <a:r>
              <a:rPr lang="en-US" dirty="0"/>
              <a:t>User Story</a:t>
            </a:r>
            <a:br>
              <a:rPr lang="en-US" dirty="0"/>
            </a:br>
            <a:r>
              <a:rPr lang="en-US" sz="2400" i="1" dirty="0">
                <a:latin typeface="+mn-lt"/>
              </a:rPr>
              <a:t>(functional acceptance criteria)</a:t>
            </a:r>
            <a:endParaRPr lang="en-US" dirty="0"/>
          </a:p>
        </p:txBody>
      </p:sp>
      <p:sp>
        <p:nvSpPr>
          <p:cNvPr id="4" name="TextBox 3">
            <a:extLst>
              <a:ext uri="{FF2B5EF4-FFF2-40B4-BE49-F238E27FC236}">
                <a16:creationId xmlns:a16="http://schemas.microsoft.com/office/drawing/2014/main" id="{E2510175-108E-4F7D-9E30-648282D94603}"/>
              </a:ext>
            </a:extLst>
          </p:cNvPr>
          <p:cNvSpPr txBox="1"/>
          <p:nvPr/>
        </p:nvSpPr>
        <p:spPr>
          <a:xfrm>
            <a:off x="168166" y="6127531"/>
            <a:ext cx="11887200" cy="615553"/>
          </a:xfrm>
          <a:prstGeom prst="rect">
            <a:avLst/>
          </a:prstGeom>
          <a:noFill/>
        </p:spPr>
        <p:txBody>
          <a:bodyPr wrap="square" lIns="0" tIns="0" rIns="0" bIns="0" rtlCol="0">
            <a:spAutoFit/>
          </a:bodyPr>
          <a:lstStyle/>
          <a:p>
            <a:pPr algn="ctr"/>
            <a:r>
              <a:rPr lang="en-US" sz="2000" b="1" i="1" dirty="0">
                <a:gradFill>
                  <a:gsLst>
                    <a:gs pos="2917">
                      <a:schemeClr val="tx1"/>
                    </a:gs>
                    <a:gs pos="30000">
                      <a:schemeClr val="tx1"/>
                    </a:gs>
                  </a:gsLst>
                  <a:lin ang="5400000" scaled="0"/>
                </a:gradFill>
              </a:rPr>
              <a:t>A description of a feature or function from a user’s perspective</a:t>
            </a:r>
          </a:p>
          <a:p>
            <a:pPr algn="ctr"/>
            <a:r>
              <a:rPr lang="en-US" sz="2000" b="1" i="1" dirty="0">
                <a:gradFill>
                  <a:gsLst>
                    <a:gs pos="2917">
                      <a:schemeClr val="tx1"/>
                    </a:gs>
                    <a:gs pos="30000">
                      <a:schemeClr val="tx1"/>
                    </a:gs>
                  </a:gsLst>
                  <a:lin ang="5400000" scaled="0"/>
                </a:gradFill>
              </a:rPr>
              <a:t>Who</a:t>
            </a:r>
            <a:r>
              <a:rPr lang="en-US" sz="2000" i="1" dirty="0">
                <a:gradFill>
                  <a:gsLst>
                    <a:gs pos="2917">
                      <a:schemeClr val="tx1"/>
                    </a:gs>
                    <a:gs pos="30000">
                      <a:schemeClr val="tx1"/>
                    </a:gs>
                  </a:gsLst>
                  <a:lin ang="5400000" scaled="0"/>
                </a:gradFill>
              </a:rPr>
              <a:t> (User Role), </a:t>
            </a:r>
            <a:r>
              <a:rPr lang="en-US" sz="2000" b="1" i="1" dirty="0">
                <a:gradFill>
                  <a:gsLst>
                    <a:gs pos="2917">
                      <a:schemeClr val="tx1"/>
                    </a:gs>
                    <a:gs pos="30000">
                      <a:schemeClr val="tx1"/>
                    </a:gs>
                  </a:gsLst>
                  <a:lin ang="5400000" scaled="0"/>
                </a:gradFill>
              </a:rPr>
              <a:t>What</a:t>
            </a:r>
            <a:r>
              <a:rPr lang="en-US" sz="2000" i="1" dirty="0">
                <a:gradFill>
                  <a:gsLst>
                    <a:gs pos="2917">
                      <a:schemeClr val="tx1"/>
                    </a:gs>
                    <a:gs pos="30000">
                      <a:schemeClr val="tx1"/>
                    </a:gs>
                  </a:gsLst>
                  <a:lin ang="5400000" scaled="0"/>
                </a:gradFill>
              </a:rPr>
              <a:t> (Functional Acceptance Criteria), </a:t>
            </a:r>
            <a:r>
              <a:rPr lang="en-US" sz="2000" b="1" i="1" dirty="0">
                <a:gradFill>
                  <a:gsLst>
                    <a:gs pos="2917">
                      <a:schemeClr val="tx1"/>
                    </a:gs>
                    <a:gs pos="30000">
                      <a:schemeClr val="tx1"/>
                    </a:gs>
                  </a:gsLst>
                  <a:lin ang="5400000" scaled="0"/>
                </a:gradFill>
              </a:rPr>
              <a:t>Why</a:t>
            </a:r>
            <a:r>
              <a:rPr lang="en-US" sz="2000" i="1" dirty="0">
                <a:gradFill>
                  <a:gsLst>
                    <a:gs pos="2917">
                      <a:schemeClr val="tx1"/>
                    </a:gs>
                    <a:gs pos="30000">
                      <a:schemeClr val="tx1"/>
                    </a:gs>
                  </a:gsLst>
                  <a:lin ang="5400000" scaled="0"/>
                </a:gradFill>
              </a:rPr>
              <a:t> (Goal or Desired Outcome)</a:t>
            </a:r>
          </a:p>
        </p:txBody>
      </p:sp>
      <p:sp>
        <p:nvSpPr>
          <p:cNvPr id="5" name="Text Placeholder 2">
            <a:extLst>
              <a:ext uri="{FF2B5EF4-FFF2-40B4-BE49-F238E27FC236}">
                <a16:creationId xmlns:a16="http://schemas.microsoft.com/office/drawing/2014/main" id="{CCAC4794-BC04-40AA-8BE6-935EC789B5B0}"/>
              </a:ext>
            </a:extLst>
          </p:cNvPr>
          <p:cNvSpPr>
            <a:spLocks noGrp="1"/>
          </p:cNvSpPr>
          <p:nvPr>
            <p:ph type="body" sz="quarter" idx="10"/>
          </p:nvPr>
        </p:nvSpPr>
        <p:spPr>
          <a:xfrm>
            <a:off x="4742329" y="316709"/>
            <a:ext cx="7136037" cy="5687711"/>
          </a:xfrm>
        </p:spPr>
        <p:txBody>
          <a:bodyPr/>
          <a:lstStyle/>
          <a:p>
            <a:pPr marL="457200" indent="-457200">
              <a:spcAft>
                <a:spcPts val="600"/>
              </a:spcAft>
              <a:buFont typeface="+mj-lt"/>
              <a:buAutoNum type="arabicPeriod"/>
            </a:pPr>
            <a:r>
              <a:rPr lang="en-US" sz="1600" dirty="0"/>
              <a:t>Patient records and historical appointment data are consumed daily from EHR for cohort analysis</a:t>
            </a:r>
          </a:p>
          <a:p>
            <a:pPr marL="457200" indent="-457200">
              <a:spcAft>
                <a:spcPts val="600"/>
              </a:spcAft>
              <a:buFont typeface="+mj-lt"/>
              <a:buAutoNum type="arabicPeriod"/>
            </a:pPr>
            <a:r>
              <a:rPr lang="en-US" sz="1600" dirty="0"/>
              <a:t>Patient cohort (segment) criteria should be based on historical patient appointment status data (cancelled, </a:t>
            </a:r>
            <a:r>
              <a:rPr lang="en-US" sz="1600" dirty="0" err="1"/>
              <a:t>noshow</a:t>
            </a:r>
            <a:r>
              <a:rPr lang="en-US" sz="1600" dirty="0"/>
              <a:t>, fulfilled, etc.)</a:t>
            </a:r>
          </a:p>
          <a:p>
            <a:pPr marL="457200" indent="-457200">
              <a:spcAft>
                <a:spcPts val="600"/>
              </a:spcAft>
              <a:buFont typeface="+mj-lt"/>
              <a:buAutoNum type="arabicPeriod"/>
            </a:pPr>
            <a:r>
              <a:rPr lang="en-US" sz="1600" dirty="0"/>
              <a:t>System will identify members of patient segment automatically based on criteria, members list is updated automatically</a:t>
            </a:r>
          </a:p>
          <a:p>
            <a:pPr marL="457200" indent="-457200">
              <a:spcAft>
                <a:spcPts val="600"/>
              </a:spcAft>
              <a:buFont typeface="+mj-lt"/>
              <a:buAutoNum type="arabicPeriod"/>
            </a:pPr>
            <a:r>
              <a:rPr lang="en-US" sz="1600" dirty="0"/>
              <a:t>Patient records with contact data are consumed into Patient Outreach app and kept up to date from system of record for outreach and interactions</a:t>
            </a:r>
          </a:p>
          <a:p>
            <a:pPr marL="457200" indent="-457200">
              <a:spcAft>
                <a:spcPts val="600"/>
              </a:spcAft>
              <a:buFont typeface="+mj-lt"/>
              <a:buAutoNum type="arabicPeriod"/>
            </a:pPr>
            <a:r>
              <a:rPr lang="en-US" sz="1600" dirty="0"/>
              <a:t>Users can see patient segment definition and members in Patient Outreach app</a:t>
            </a:r>
          </a:p>
          <a:p>
            <a:pPr marL="457200" indent="-457200">
              <a:spcAft>
                <a:spcPts val="600"/>
              </a:spcAft>
              <a:buFont typeface="+mj-lt"/>
              <a:buAutoNum type="arabicPeriod"/>
            </a:pPr>
            <a:r>
              <a:rPr lang="en-US" sz="1600" dirty="0"/>
              <a:t>Users can see measures and insights identified that qualify the members for the segment in the Patient Outreach app</a:t>
            </a:r>
          </a:p>
          <a:p>
            <a:pPr marL="457200" indent="-457200">
              <a:spcAft>
                <a:spcPts val="600"/>
              </a:spcAft>
              <a:buFont typeface="+mj-lt"/>
              <a:buAutoNum type="arabicPeriod"/>
            </a:pPr>
            <a:r>
              <a:rPr lang="en-US" sz="1600" dirty="0"/>
              <a:t>User can define/update email template to be sent from within the Outreach app</a:t>
            </a:r>
          </a:p>
          <a:p>
            <a:pPr marL="457200" indent="-457200">
              <a:spcAft>
                <a:spcPts val="600"/>
              </a:spcAft>
              <a:buFont typeface="+mj-lt"/>
              <a:buAutoNum type="arabicPeriod"/>
            </a:pPr>
            <a:r>
              <a:rPr lang="en-US" sz="1600" dirty="0"/>
              <a:t>System will automatically send all members of the cohort (segment) pre-defined email with a link to Virtual Visit information, or attached document</a:t>
            </a:r>
          </a:p>
          <a:p>
            <a:pPr marL="457200" indent="-457200">
              <a:spcAft>
                <a:spcPts val="600"/>
              </a:spcAft>
              <a:buFont typeface="+mj-lt"/>
              <a:buAutoNum type="arabicPeriod"/>
            </a:pPr>
            <a:r>
              <a:rPr lang="en-US" sz="1600" dirty="0"/>
              <a:t>Users can see patients who have been contacted, success rates, and interactions in the Patient Outreach app</a:t>
            </a:r>
          </a:p>
        </p:txBody>
      </p:sp>
    </p:spTree>
    <p:extLst>
      <p:ext uri="{BB962C8B-B14F-4D97-AF65-F5344CB8AC3E}">
        <p14:creationId xmlns:p14="http://schemas.microsoft.com/office/powerpoint/2010/main" val="1300265565"/>
      </p:ext>
    </p:extLst>
  </p:cSld>
  <p:clrMapOvr>
    <a:masterClrMapping/>
  </p:clrMapOvr>
  <p:transition>
    <p:fade/>
  </p:transition>
</p:sld>
</file>

<file path=ppt/theme/theme1.xml><?xml version="1.0" encoding="utf-8"?>
<a:theme xmlns:a="http://schemas.openxmlformats.org/drawingml/2006/main" name="2_Partner Template">
  <a:themeElements>
    <a:clrScheme name="Custom 15">
      <a:dk1>
        <a:srgbClr val="000000"/>
      </a:dk1>
      <a:lt1>
        <a:srgbClr val="FFFFFF"/>
      </a:lt1>
      <a:dk2>
        <a:srgbClr val="243A5E"/>
      </a:dk2>
      <a:lt2>
        <a:srgbClr val="E6E6E6"/>
      </a:lt2>
      <a:accent1>
        <a:srgbClr val="0078D4"/>
      </a:accent1>
      <a:accent2>
        <a:srgbClr val="243A5E"/>
      </a:accent2>
      <a:accent3>
        <a:srgbClr val="50E6FF"/>
      </a:accent3>
      <a:accent4>
        <a:srgbClr val="92D050"/>
      </a:accent4>
      <a:accent5>
        <a:srgbClr val="603BA1"/>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for Healthcare PowerPoint template_V1GA_2020 10 19" id="{F5F424EF-920E-4F01-8D2E-F03609762CBC}" vid="{FA55A097-E341-431A-B8BA-9B87D39F2A47}"/>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28575">
          <a:solidFill>
            <a:schemeClr val="accent5"/>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f9a3527-6d2a-443a-b6e8-01f93b2218d0">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584DB4FA22A754D8794F4A31A0204F8" ma:contentTypeVersion="15" ma:contentTypeDescription="Create a new document." ma:contentTypeScope="" ma:versionID="3294a3c4b203394557f939e7ad1b115d">
  <xsd:schema xmlns:xsd="http://www.w3.org/2001/XMLSchema" xmlns:xs="http://www.w3.org/2001/XMLSchema" xmlns:p="http://schemas.microsoft.com/office/2006/metadata/properties" xmlns:ns2="cf9a3527-6d2a-443a-b6e8-01f93b2218d0" xmlns:ns3="f792d346-9d29-40f2-9b44-471b27b7e020" xmlns:ns4="230e9df3-be65-4c73-a93b-d1236ebd677e" targetNamespace="http://schemas.microsoft.com/office/2006/metadata/properties" ma:root="true" ma:fieldsID="1cd56db6ee3c5588656252ff0e8cb41c" ns2:_="" ns3:_="" ns4:_="">
    <xsd:import namespace="cf9a3527-6d2a-443a-b6e8-01f93b2218d0"/>
    <xsd:import namespace="f792d346-9d29-40f2-9b44-471b27b7e020"/>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9a3527-6d2a-443a-b6e8-01f93b2218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792d346-9d29-40f2-9b44-471b27b7e020"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51a742c9-da07-4ca0-b321-3343a390fd5d}" ma:internalName="TaxCatchAll" ma:showField="CatchAllData" ma:web="f792d346-9d29-40f2-9b44-471b27b7e02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E1CB58-E4E9-4557-A113-1EBFC0A002B6}">
  <ds:schemaRefs>
    <ds:schemaRef ds:uri="http://schemas.openxmlformats.org/package/2006/metadata/core-properties"/>
    <ds:schemaRef ds:uri="http://purl.org/dc/dcmitype/"/>
    <ds:schemaRef ds:uri="http://purl.org/dc/terms/"/>
    <ds:schemaRef ds:uri="http://schemas.microsoft.com/office/2006/documentManagement/types"/>
    <ds:schemaRef ds:uri="http://schemas.microsoft.com/office/2006/metadata/properties"/>
    <ds:schemaRef ds:uri="http://www.w3.org/XML/1998/namespace"/>
    <ds:schemaRef ds:uri="http://schemas.microsoft.com/office/infopath/2007/PartnerControls"/>
    <ds:schemaRef ds:uri="http://purl.org/dc/elements/1.1/"/>
    <ds:schemaRef ds:uri="230e9df3-be65-4c73-a93b-d1236ebd677e"/>
    <ds:schemaRef ds:uri="f792d346-9d29-40f2-9b44-471b27b7e020"/>
    <ds:schemaRef ds:uri="cf9a3527-6d2a-443a-b6e8-01f93b2218d0"/>
  </ds:schemaRefs>
</ds:datastoreItem>
</file>

<file path=customXml/itemProps2.xml><?xml version="1.0" encoding="utf-8"?>
<ds:datastoreItem xmlns:ds="http://schemas.openxmlformats.org/officeDocument/2006/customXml" ds:itemID="{29749002-B02F-419A-A56B-103288618DD3}">
  <ds:schemaRefs>
    <ds:schemaRef ds:uri="http://schemas.microsoft.com/sharepoint/v3/contenttype/forms"/>
  </ds:schemaRefs>
</ds:datastoreItem>
</file>

<file path=customXml/itemProps3.xml><?xml version="1.0" encoding="utf-8"?>
<ds:datastoreItem xmlns:ds="http://schemas.openxmlformats.org/officeDocument/2006/customXml" ds:itemID="{D96F4C56-AD2C-450D-BDF2-FBC2346A9AD7}">
  <ds:schemaRefs>
    <ds:schemaRef ds:uri="230e9df3-be65-4c73-a93b-d1236ebd677e"/>
    <ds:schemaRef ds:uri="cf9a3527-6d2a-443a-b6e8-01f93b2218d0"/>
    <ds:schemaRef ds:uri="f792d346-9d29-40f2-9b44-471b27b7e02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42265</TotalTime>
  <Words>2799</Words>
  <Application>Microsoft Office PowerPoint</Application>
  <PresentationFormat>Widescreen</PresentationFormat>
  <Paragraphs>332</Paragraphs>
  <Slides>15</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Calibri</vt:lpstr>
      <vt:lpstr>Consolas</vt:lpstr>
      <vt:lpstr>Segoe UI</vt:lpstr>
      <vt:lpstr>Segoe UI Semibold</vt:lpstr>
      <vt:lpstr>Wingdings</vt:lpstr>
      <vt:lpstr>2_Partner Template</vt:lpstr>
      <vt:lpstr>Dynamics 365</vt:lpstr>
      <vt:lpstr>MC4H Implementation Training</vt:lpstr>
      <vt:lpstr>Microsoft Cloud for Healthcare</vt:lpstr>
      <vt:lpstr>Microsoft Cloud for Healthcare - Conceptual Architecture </vt:lpstr>
      <vt:lpstr>Personalized care</vt:lpstr>
      <vt:lpstr>Patient Outreach Feature Summary</vt:lpstr>
      <vt:lpstr>PowerPoint Presentation</vt:lpstr>
      <vt:lpstr>Defining the User Story</vt:lpstr>
      <vt:lpstr>User Story (summary)</vt:lpstr>
      <vt:lpstr>User Story (functional acceptance criteria)</vt:lpstr>
      <vt:lpstr>MVP Solution Design</vt:lpstr>
      <vt:lpstr>Assumptions &amp; Architecture Principles</vt:lpstr>
      <vt:lpstr>Technical Gap-Fit to MC4H Capabilities</vt:lpstr>
      <vt:lpstr>Minimum Data Elements and Sources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D365 Pilot Deployment Guide</dc:title>
  <dc:creator>Camille Jetzer</dc:creator>
  <cp:lastModifiedBy>Camille Jetzer</cp:lastModifiedBy>
  <cp:revision>5</cp:revision>
  <dcterms:created xsi:type="dcterms:W3CDTF">2021-10-21T17:59:24Z</dcterms:created>
  <dcterms:modified xsi:type="dcterms:W3CDTF">2022-02-08T14:23:30Z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0x0101007584DB4FA22A754D8794F4A31A0204F8</vt:lpwstr>
  </property>
  <property fmtid="{D5CDD505-2E9C-101B-9397-08002B2CF9AE}" pid="3" name="MediaServiceImageTags">
    <vt:lpwstr/>
  </property>
</Properties>
</file>